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0" r:id="rId4"/>
    <p:sldId id="259" r:id="rId5"/>
    <p:sldId id="265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F25146-580D-45E3-A591-11449A473682}" v="4" dt="2026-06-26T06:41:01.4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9" autoAdjust="0"/>
    <p:restoredTop sz="85260" autoAdjust="0"/>
  </p:normalViewPr>
  <p:slideViewPr>
    <p:cSldViewPr snapToGrid="0">
      <p:cViewPr varScale="1">
        <p:scale>
          <a:sx n="78" d="100"/>
          <a:sy n="78" d="100"/>
        </p:scale>
        <p:origin x="120" y="13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RAKONTIDIS KONSTANTINOS" userId="1ebe97e5-5a18-4536-84b6-99535d76c760" providerId="ADAL" clId="{C3301580-7841-40C4-A3E9-6F5DBB2578D8}"/>
    <pc:docChg chg="undo custSel addSld modSld">
      <pc:chgData name="DRAKONTIDIS KONSTANTINOS" userId="1ebe97e5-5a18-4536-84b6-99535d76c760" providerId="ADAL" clId="{C3301580-7841-40C4-A3E9-6F5DBB2578D8}" dt="2026-06-26T06:55:28.618" v="3524" actId="20577"/>
      <pc:docMkLst>
        <pc:docMk/>
      </pc:docMkLst>
      <pc:sldChg chg="modNotesTx">
        <pc:chgData name="DRAKONTIDIS KONSTANTINOS" userId="1ebe97e5-5a18-4536-84b6-99535d76c760" providerId="ADAL" clId="{C3301580-7841-40C4-A3E9-6F5DBB2578D8}" dt="2026-06-26T06:55:28.618" v="3524" actId="20577"/>
        <pc:sldMkLst>
          <pc:docMk/>
          <pc:sldMk cId="2258341281" sldId="257"/>
        </pc:sldMkLst>
      </pc:sldChg>
      <pc:sldChg chg="modSp mod modNotesTx">
        <pc:chgData name="DRAKONTIDIS KONSTANTINOS" userId="1ebe97e5-5a18-4536-84b6-99535d76c760" providerId="ADAL" clId="{C3301580-7841-40C4-A3E9-6F5DBB2578D8}" dt="2026-06-26T06:14:34.354" v="770" actId="20577"/>
        <pc:sldMkLst>
          <pc:docMk/>
          <pc:sldMk cId="2050009914" sldId="258"/>
        </pc:sldMkLst>
        <pc:spChg chg="mod">
          <ac:chgData name="DRAKONTIDIS KONSTANTINOS" userId="1ebe97e5-5a18-4536-84b6-99535d76c760" providerId="ADAL" clId="{C3301580-7841-40C4-A3E9-6F5DBB2578D8}" dt="2026-06-25T17:51:05.198" v="1" actId="20577"/>
          <ac:spMkLst>
            <pc:docMk/>
            <pc:sldMk cId="2050009914" sldId="258"/>
            <ac:spMk id="19" creationId="{87443DEA-588F-79AF-F77A-86B0C23337A1}"/>
          </ac:spMkLst>
        </pc:spChg>
        <pc:spChg chg="mod">
          <ac:chgData name="DRAKONTIDIS KONSTANTINOS" userId="1ebe97e5-5a18-4536-84b6-99535d76c760" providerId="ADAL" clId="{C3301580-7841-40C4-A3E9-6F5DBB2578D8}" dt="2026-06-26T05:57:12.623" v="20" actId="20577"/>
          <ac:spMkLst>
            <pc:docMk/>
            <pc:sldMk cId="2050009914" sldId="258"/>
            <ac:spMk id="20" creationId="{2BD2911D-AF72-7327-9286-9438C1BAE059}"/>
          </ac:spMkLst>
        </pc:spChg>
      </pc:sldChg>
      <pc:sldChg chg="delSp mod modNotesTx">
        <pc:chgData name="DRAKONTIDIS KONSTANTINOS" userId="1ebe97e5-5a18-4536-84b6-99535d76c760" providerId="ADAL" clId="{C3301580-7841-40C4-A3E9-6F5DBB2578D8}" dt="2026-06-26T06:26:05.177" v="1479" actId="20577"/>
        <pc:sldMkLst>
          <pc:docMk/>
          <pc:sldMk cId="1808307165" sldId="259"/>
        </pc:sldMkLst>
        <pc:spChg chg="del">
          <ac:chgData name="DRAKONTIDIS KONSTANTINOS" userId="1ebe97e5-5a18-4536-84b6-99535d76c760" providerId="ADAL" clId="{C3301580-7841-40C4-A3E9-6F5DBB2578D8}" dt="2026-06-26T05:49:13.761" v="3" actId="478"/>
          <ac:spMkLst>
            <pc:docMk/>
            <pc:sldMk cId="1808307165" sldId="259"/>
            <ac:spMk id="9" creationId="{FE7EF924-00CE-35A1-2E4B-20FD8F4B2F55}"/>
          </ac:spMkLst>
        </pc:spChg>
      </pc:sldChg>
      <pc:sldChg chg="modSp mod modNotesTx">
        <pc:chgData name="DRAKONTIDIS KONSTANTINOS" userId="1ebe97e5-5a18-4536-84b6-99535d76c760" providerId="ADAL" clId="{C3301580-7841-40C4-A3E9-6F5DBB2578D8}" dt="2026-06-26T06:24:16.933" v="1467" actId="20577"/>
        <pc:sldMkLst>
          <pc:docMk/>
          <pc:sldMk cId="989833511" sldId="260"/>
        </pc:sldMkLst>
        <pc:spChg chg="mod">
          <ac:chgData name="DRAKONTIDIS KONSTANTINOS" userId="1ebe97e5-5a18-4536-84b6-99535d76c760" providerId="ADAL" clId="{C3301580-7841-40C4-A3E9-6F5DBB2578D8}" dt="2026-06-26T06:17:28.667" v="1079"/>
          <ac:spMkLst>
            <pc:docMk/>
            <pc:sldMk cId="989833511" sldId="260"/>
            <ac:spMk id="43" creationId="{3FA0B607-6853-11A5-CAFD-5F753540C6A0}"/>
          </ac:spMkLst>
        </pc:spChg>
      </pc:sldChg>
      <pc:sldChg chg="modSp mod modNotesTx">
        <pc:chgData name="DRAKONTIDIS KONSTANTINOS" userId="1ebe97e5-5a18-4536-84b6-99535d76c760" providerId="ADAL" clId="{C3301580-7841-40C4-A3E9-6F5DBB2578D8}" dt="2026-06-26T06:40:03.064" v="2318" actId="20577"/>
        <pc:sldMkLst>
          <pc:docMk/>
          <pc:sldMk cId="441087297" sldId="261"/>
        </pc:sldMkLst>
        <pc:grpChg chg="mod">
          <ac:chgData name="DRAKONTIDIS KONSTANTINOS" userId="1ebe97e5-5a18-4536-84b6-99535d76c760" providerId="ADAL" clId="{C3301580-7841-40C4-A3E9-6F5DBB2578D8}" dt="2026-06-26T06:34:12.773" v="1905" actId="1076"/>
          <ac:grpSpMkLst>
            <pc:docMk/>
            <pc:sldMk cId="441087297" sldId="261"/>
            <ac:grpSpMk id="30" creationId="{BB7933B2-E1DB-A38F-8768-A1866E6C9B86}"/>
          </ac:grpSpMkLst>
        </pc:grpChg>
        <pc:grpChg chg="mod">
          <ac:chgData name="DRAKONTIDIS KONSTANTINOS" userId="1ebe97e5-5a18-4536-84b6-99535d76c760" providerId="ADAL" clId="{C3301580-7841-40C4-A3E9-6F5DBB2578D8}" dt="2026-06-26T06:34:19.430" v="1906" actId="1076"/>
          <ac:grpSpMkLst>
            <pc:docMk/>
            <pc:sldMk cId="441087297" sldId="261"/>
            <ac:grpSpMk id="31" creationId="{F8D527C2-F418-8D57-0CFA-B02C4BB6CAD0}"/>
          </ac:grpSpMkLst>
        </pc:grpChg>
        <pc:grpChg chg="mod ord">
          <ac:chgData name="DRAKONTIDIS KONSTANTINOS" userId="1ebe97e5-5a18-4536-84b6-99535d76c760" providerId="ADAL" clId="{C3301580-7841-40C4-A3E9-6F5DBB2578D8}" dt="2026-06-26T06:27:07.211" v="1497" actId="171"/>
          <ac:grpSpMkLst>
            <pc:docMk/>
            <pc:sldMk cId="441087297" sldId="261"/>
            <ac:grpSpMk id="33" creationId="{C22729FB-7ED9-4AFA-1D41-5BCCDA4175E4}"/>
          </ac:grpSpMkLst>
        </pc:grpChg>
        <pc:grpChg chg="mod">
          <ac:chgData name="DRAKONTIDIS KONSTANTINOS" userId="1ebe97e5-5a18-4536-84b6-99535d76c760" providerId="ADAL" clId="{C3301580-7841-40C4-A3E9-6F5DBB2578D8}" dt="2026-06-26T06:34:25.132" v="1907" actId="1076"/>
          <ac:grpSpMkLst>
            <pc:docMk/>
            <pc:sldMk cId="441087297" sldId="261"/>
            <ac:grpSpMk id="34" creationId="{60A3451B-17C4-334A-6271-28566F5E2D27}"/>
          </ac:grpSpMkLst>
        </pc:grpChg>
      </pc:sldChg>
      <pc:sldChg chg="modNotesTx">
        <pc:chgData name="DRAKONTIDIS KONSTANTINOS" userId="1ebe97e5-5a18-4536-84b6-99535d76c760" providerId="ADAL" clId="{C3301580-7841-40C4-A3E9-6F5DBB2578D8}" dt="2026-06-26T06:49:13.812" v="3104" actId="20577"/>
        <pc:sldMkLst>
          <pc:docMk/>
          <pc:sldMk cId="1126975829" sldId="263"/>
        </pc:sldMkLst>
      </pc:sldChg>
      <pc:sldChg chg="modNotesTx">
        <pc:chgData name="DRAKONTIDIS KONSTANTINOS" userId="1ebe97e5-5a18-4536-84b6-99535d76c760" providerId="ADAL" clId="{C3301580-7841-40C4-A3E9-6F5DBB2578D8}" dt="2026-06-26T06:51:52.004" v="3250" actId="20577"/>
        <pc:sldMkLst>
          <pc:docMk/>
          <pc:sldMk cId="2984230466" sldId="264"/>
        </pc:sldMkLst>
      </pc:sldChg>
      <pc:sldChg chg="add">
        <pc:chgData name="DRAKONTIDIS KONSTANTINOS" userId="1ebe97e5-5a18-4536-84b6-99535d76c760" providerId="ADAL" clId="{C3301580-7841-40C4-A3E9-6F5DBB2578D8}" dt="2026-06-26T05:49:10.419" v="2" actId="2890"/>
        <pc:sldMkLst>
          <pc:docMk/>
          <pc:sldMk cId="3187933404" sldId="265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15CCEC-B3B2-4ABB-8A93-C8F8788D8452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7697C9-709C-4741-BC17-6ED607B2620F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23030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Θα σας παρουσιάσω το </a:t>
            </a:r>
            <a:r>
              <a:rPr lang="en-US" dirty="0" err="1"/>
              <a:t>OfficeSense</a:t>
            </a:r>
            <a:r>
              <a:rPr lang="en-US" dirty="0"/>
              <a:t>, </a:t>
            </a:r>
            <a:r>
              <a:rPr lang="el-GR" dirty="0"/>
              <a:t>ένα σύστημα ανίχνευσης παρουσίας βασισμένο στη </a:t>
            </a:r>
            <a:r>
              <a:rPr lang="en-US" dirty="0"/>
              <a:t>BLE </a:t>
            </a:r>
            <a:r>
              <a:rPr lang="el-GR" dirty="0"/>
              <a:t>τεχνολογία</a:t>
            </a:r>
          </a:p>
          <a:p>
            <a:endParaRPr lang="el-GR" dirty="0"/>
          </a:p>
          <a:p>
            <a:r>
              <a:rPr lang="el-GR" dirty="0"/>
              <a:t>Η ιδέα είναι να παρακολουθούμε ποιος βρίσκεται σε κάθε δωμάτιο, αυτόματα, χωρίς να χρειάζεται κάποια </a:t>
            </a:r>
            <a:r>
              <a:rPr lang="el-GR"/>
              <a:t>χειροκίνητη ενέργεια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7885197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Τα προβλήματα που προσπαθεί να λύσει, αλλά και οι στόχοι του συστήματος είναι</a:t>
            </a:r>
          </a:p>
          <a:p>
            <a:endParaRPr lang="el-GR" dirty="0"/>
          </a:p>
          <a:p>
            <a:r>
              <a:rPr lang="el-GR" dirty="0"/>
              <a:t>Αρχικά</a:t>
            </a:r>
          </a:p>
          <a:p>
            <a:r>
              <a:rPr lang="el-GR" dirty="0"/>
              <a:t> - Η διαδικασία να γίνει πλήρως αυτοματοποιημένη, χωρίς κάποια ενέργεια του χρήστη, που μπορεί να ξεχάσει ή να παραλείψει να δηλώσει την παρουσία του</a:t>
            </a:r>
          </a:p>
          <a:p>
            <a:endParaRPr lang="el-GR" dirty="0"/>
          </a:p>
          <a:p>
            <a:r>
              <a:rPr lang="el-GR" dirty="0"/>
              <a:t>Δεύτερον</a:t>
            </a:r>
          </a:p>
          <a:p>
            <a:pPr marL="171450" indent="-171450">
              <a:buFontTx/>
              <a:buChar char="-"/>
            </a:pPr>
            <a:r>
              <a:rPr lang="el-GR" dirty="0"/>
              <a:t>Η ταυτότητα κάθε χρήστη επαληθεύεται με το πρόσωπό του, έτσι ώστε να μη μπορεί να χρησιμοποιήσει το </a:t>
            </a:r>
            <a:r>
              <a:rPr lang="en-US" dirty="0"/>
              <a:t>badge </a:t>
            </a:r>
            <a:r>
              <a:rPr lang="el-GR" dirty="0"/>
              <a:t>κάποιου άλλου</a:t>
            </a:r>
          </a:p>
          <a:p>
            <a:pPr marL="171450" indent="-171450">
              <a:buFontTx/>
              <a:buChar char="-"/>
            </a:pPr>
            <a:endParaRPr lang="el-GR" dirty="0"/>
          </a:p>
          <a:p>
            <a:pPr marL="0" indent="0">
              <a:buFontTx/>
              <a:buNone/>
            </a:pPr>
            <a:r>
              <a:rPr lang="el-GR" dirty="0"/>
              <a:t>Τέλος</a:t>
            </a:r>
          </a:p>
          <a:p>
            <a:pPr marL="171450" indent="-171450">
              <a:buFontTx/>
              <a:buChar char="-"/>
            </a:pPr>
            <a:r>
              <a:rPr lang="el-GR" dirty="0"/>
              <a:t>Σε αντίθεση με συστήματα που συσχετίζουν άμεσα τα ονόματα των χρηστών, με την τοποθεσία τους, το </a:t>
            </a:r>
            <a:r>
              <a:rPr lang="en-US" dirty="0" err="1"/>
              <a:t>OfficeSense</a:t>
            </a:r>
            <a:r>
              <a:rPr lang="en-US" dirty="0"/>
              <a:t>,</a:t>
            </a:r>
            <a:r>
              <a:rPr lang="el-GR" dirty="0"/>
              <a:t> παρέχει δημόσια μόνο ψευδώνυμα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4AF08D-FE8A-45D1-A36B-942AE0A778B1}" type="slidenum">
              <a:rPr lang="el-GR" smtClean="0"/>
              <a:t>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61573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Εδώ φαίνεται η απλοποιημένη αρχιτεκτονική του συστήματος</a:t>
            </a:r>
          </a:p>
          <a:p>
            <a:endParaRPr lang="el-GR" dirty="0"/>
          </a:p>
          <a:p>
            <a:r>
              <a:rPr lang="el-GR" dirty="0"/>
              <a:t>Κάθε χρήστης έχει μαζί του ένα </a:t>
            </a:r>
            <a:r>
              <a:rPr lang="en-US" dirty="0"/>
              <a:t>BLE tag </a:t>
            </a:r>
            <a:r>
              <a:rPr lang="el-GR" dirty="0"/>
              <a:t>που εκπέμπει συνεχόμενα ένα </a:t>
            </a:r>
            <a:r>
              <a:rPr lang="en-US" dirty="0"/>
              <a:t>UUID</a:t>
            </a:r>
          </a:p>
          <a:p>
            <a:endParaRPr lang="el-GR" dirty="0"/>
          </a:p>
          <a:p>
            <a:r>
              <a:rPr lang="el-GR" dirty="0"/>
              <a:t>Οι πλησιέστεροι </a:t>
            </a:r>
            <a:r>
              <a:rPr lang="en-US" dirty="0"/>
              <a:t>scanners </a:t>
            </a:r>
            <a:r>
              <a:rPr lang="el-GR" dirty="0"/>
              <a:t>διαβάζουν το </a:t>
            </a:r>
            <a:r>
              <a:rPr lang="en-US" dirty="0"/>
              <a:t>UUID</a:t>
            </a:r>
            <a:r>
              <a:rPr lang="el-GR" dirty="0"/>
              <a:t>, φιλτράρουν τα </a:t>
            </a:r>
            <a:r>
              <a:rPr lang="en-US" dirty="0"/>
              <a:t>RSSI </a:t>
            </a:r>
            <a:r>
              <a:rPr lang="el-GR" dirty="0"/>
              <a:t>των πακέτων και το στέλνουν στον </a:t>
            </a:r>
            <a:r>
              <a:rPr lang="en-US" dirty="0"/>
              <a:t>MQTT</a:t>
            </a:r>
          </a:p>
          <a:p>
            <a:endParaRPr lang="en-US" dirty="0"/>
          </a:p>
          <a:p>
            <a:r>
              <a:rPr lang="el-GR" dirty="0"/>
              <a:t>Η </a:t>
            </a:r>
            <a:r>
              <a:rPr lang="en-US" dirty="0"/>
              <a:t>raspberry </a:t>
            </a:r>
            <a:r>
              <a:rPr lang="el-GR" dirty="0"/>
              <a:t>λαμβάνει τα πακέτα από τον </a:t>
            </a:r>
            <a:r>
              <a:rPr lang="en-US" dirty="0"/>
              <a:t>MQTT</a:t>
            </a:r>
            <a:r>
              <a:rPr lang="el-GR" dirty="0"/>
              <a:t> και τα δεδομένα που χρειάζεται από τις βάσεις, αποφασίζει σε ποιο δωμάτιο βρίσκεται ο χρήστης και ενημερώνει τη βάση</a:t>
            </a:r>
          </a:p>
          <a:p>
            <a:endParaRPr lang="el-GR" dirty="0"/>
          </a:p>
          <a:p>
            <a:r>
              <a:rPr lang="el-GR" dirty="0"/>
              <a:t>Τέλος</a:t>
            </a:r>
          </a:p>
          <a:p>
            <a:r>
              <a:rPr lang="el-GR" dirty="0"/>
              <a:t>Μία κάμερα επαληθεύει τα πρόσωπα των χρηστών με βάση τα αποθηκευμένα </a:t>
            </a:r>
            <a:r>
              <a:rPr lang="en-US" dirty="0"/>
              <a:t>embeddings</a:t>
            </a:r>
            <a:r>
              <a:rPr lang="el-GR" dirty="0"/>
              <a:t> </a:t>
            </a:r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304335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50679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Μερικά </a:t>
            </a:r>
            <a:r>
              <a:rPr lang="en-US" dirty="0"/>
              <a:t>features </a:t>
            </a:r>
            <a:r>
              <a:rPr lang="el-GR" dirty="0"/>
              <a:t>που αξίζει να αναφέρω είναι</a:t>
            </a:r>
          </a:p>
          <a:p>
            <a:endParaRPr lang="el-GR" dirty="0"/>
          </a:p>
          <a:p>
            <a:r>
              <a:rPr lang="el-GR" dirty="0"/>
              <a:t>Το </a:t>
            </a:r>
            <a:r>
              <a:rPr lang="en-US" dirty="0"/>
              <a:t>public dashboard &amp; API</a:t>
            </a:r>
            <a:r>
              <a:rPr lang="el-GR" dirty="0"/>
              <a:t> δείχνουν μόνο τα ψευδώνυμα και όχι πραγματικά προσωπικά δεδομένα</a:t>
            </a:r>
          </a:p>
          <a:p>
            <a:r>
              <a:rPr lang="el-GR" dirty="0"/>
              <a:t>Τα προσωπικά δεδομένα βρίσκονται στην </a:t>
            </a:r>
            <a:r>
              <a:rPr lang="en-US" dirty="0"/>
              <a:t>SQLite </a:t>
            </a:r>
            <a:r>
              <a:rPr lang="el-GR" dirty="0"/>
              <a:t>στην οποία έχουν πρόσβαση μόνο οι διαχειριστές</a:t>
            </a:r>
          </a:p>
          <a:p>
            <a:endParaRPr lang="el-GR" dirty="0"/>
          </a:p>
          <a:p>
            <a:r>
              <a:rPr lang="el-GR" dirty="0"/>
              <a:t>Υπάρχουν δύο </a:t>
            </a:r>
            <a:r>
              <a:rPr lang="en-US" dirty="0"/>
              <a:t>dashboards, </a:t>
            </a:r>
            <a:r>
              <a:rPr lang="el-GR" dirty="0"/>
              <a:t>το </a:t>
            </a:r>
            <a:r>
              <a:rPr lang="en-US" dirty="0"/>
              <a:t>public </a:t>
            </a:r>
            <a:r>
              <a:rPr lang="el-GR" dirty="0"/>
              <a:t>που δείχνει τα </a:t>
            </a:r>
            <a:r>
              <a:rPr lang="en-US" dirty="0"/>
              <a:t>live </a:t>
            </a:r>
            <a:r>
              <a:rPr lang="el-GR" dirty="0"/>
              <a:t>δεδομένα και το </a:t>
            </a:r>
            <a:r>
              <a:rPr lang="en-US" dirty="0"/>
              <a:t>admin </a:t>
            </a:r>
            <a:r>
              <a:rPr lang="el-GR" dirty="0"/>
              <a:t>για τη διαχείριση της βάσης</a:t>
            </a:r>
          </a:p>
          <a:p>
            <a:endParaRPr lang="el-GR" dirty="0"/>
          </a:p>
          <a:p>
            <a:r>
              <a:rPr lang="el-GR" dirty="0"/>
              <a:t>Επίσης</a:t>
            </a:r>
          </a:p>
          <a:p>
            <a:endParaRPr lang="el-GR" dirty="0"/>
          </a:p>
          <a:p>
            <a:r>
              <a:rPr lang="el-GR" dirty="0"/>
              <a:t>Υπάρχει επαλήθευση των χρηστών με τη χρήση κάμερας</a:t>
            </a:r>
          </a:p>
          <a:p>
            <a:endParaRPr lang="el-GR" dirty="0"/>
          </a:p>
          <a:p>
            <a:r>
              <a:rPr lang="el-GR" dirty="0"/>
              <a:t>Και δύο τελευταία </a:t>
            </a:r>
            <a:r>
              <a:rPr lang="en-US" dirty="0"/>
              <a:t>features </a:t>
            </a:r>
            <a:r>
              <a:rPr lang="el-GR" dirty="0"/>
              <a:t>είναι ότι</a:t>
            </a:r>
          </a:p>
          <a:p>
            <a:endParaRPr lang="el-GR" dirty="0"/>
          </a:p>
          <a:p>
            <a:r>
              <a:rPr lang="el-GR" dirty="0"/>
              <a:t>Κατά τη μετακίνηση από ένα δωμάτιο σε άλλο υπάρχουν μηχανισμοί που αποτρέπουν τη μεταπήδηση από ένα δωμάτιο σε άλλο</a:t>
            </a:r>
          </a:p>
          <a:p>
            <a:endParaRPr lang="el-GR" dirty="0"/>
          </a:p>
          <a:p>
            <a:r>
              <a:rPr lang="el-GR" dirty="0"/>
              <a:t>Και φυσικά κάθε είσοδος/έξοδος γράφεται στην </a:t>
            </a:r>
            <a:r>
              <a:rPr lang="en-US" dirty="0"/>
              <a:t>influx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97177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Τώρα για </a:t>
            </a:r>
            <a:r>
              <a:rPr lang="en-US" dirty="0"/>
              <a:t>demo</a:t>
            </a:r>
            <a:endParaRPr lang="el-GR" dirty="0"/>
          </a:p>
          <a:p>
            <a:endParaRPr lang="el-GR" dirty="0"/>
          </a:p>
          <a:p>
            <a:r>
              <a:rPr lang="el-GR" dirty="0"/>
              <a:t>Αρχικά</a:t>
            </a:r>
          </a:p>
          <a:p>
            <a:r>
              <a:rPr lang="el-GR" dirty="0"/>
              <a:t>Μπορείτε να </a:t>
            </a:r>
            <a:r>
              <a:rPr lang="el-GR" dirty="0" err="1"/>
              <a:t>σκανάρετε</a:t>
            </a:r>
            <a:r>
              <a:rPr lang="el-GR" dirty="0"/>
              <a:t> το </a:t>
            </a:r>
            <a:r>
              <a:rPr lang="en-US" dirty="0"/>
              <a:t>QR </a:t>
            </a:r>
            <a:r>
              <a:rPr lang="el-GR" dirty="0"/>
              <a:t>για να μπείτε στο </a:t>
            </a:r>
            <a:r>
              <a:rPr lang="en-US" dirty="0"/>
              <a:t>dashboard</a:t>
            </a:r>
          </a:p>
          <a:p>
            <a:endParaRPr lang="en-US" dirty="0"/>
          </a:p>
          <a:p>
            <a:r>
              <a:rPr lang="el-GR" dirty="0"/>
              <a:t>Αυτό που πρέπει να κάνετε είναι να ενεργοποιήσετε ένα </a:t>
            </a:r>
            <a:r>
              <a:rPr lang="en-US" dirty="0"/>
              <a:t>tag</a:t>
            </a:r>
            <a:endParaRPr lang="el-GR" dirty="0"/>
          </a:p>
          <a:p>
            <a:r>
              <a:rPr lang="el-GR" dirty="0"/>
              <a:t>Και θα δείτε τον εαυτό σας να εμφανίζεται στο </a:t>
            </a:r>
            <a:r>
              <a:rPr lang="en-US" dirty="0"/>
              <a:t>dashboard </a:t>
            </a:r>
            <a:r>
              <a:rPr lang="el-GR" dirty="0"/>
              <a:t>με ψευδώνυμο</a:t>
            </a:r>
          </a:p>
          <a:p>
            <a:r>
              <a:rPr lang="el-GR" dirty="0"/>
              <a:t>Μπορείτε να μετακινείστε μεταξύ των Εργαστηρίων 105 &amp; 106 και θα βλέπετε την τοποθεσία σας να αλλάζει</a:t>
            </a:r>
          </a:p>
          <a:p>
            <a:r>
              <a:rPr lang="el-GR" dirty="0"/>
              <a:t>Όταν απενεργοποιήσετε το </a:t>
            </a:r>
            <a:r>
              <a:rPr lang="en-US" dirty="0"/>
              <a:t>tag </a:t>
            </a:r>
            <a:r>
              <a:rPr lang="el-GR" dirty="0"/>
              <a:t>και μετά από λίγη ώρα θα εξαφανιστείτε από το </a:t>
            </a:r>
            <a:r>
              <a:rPr lang="en-US" dirty="0"/>
              <a:t>dashboard</a:t>
            </a:r>
            <a:endParaRPr lang="el-GR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422039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εικόνας διαφάνειας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Θέση σημειώσεων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Και αν θέλετε να δοκιμάσετε την επαλήθευση προσώπου</a:t>
            </a:r>
          </a:p>
          <a:p>
            <a:endParaRPr lang="el-GR" dirty="0"/>
          </a:p>
          <a:p>
            <a:r>
              <a:rPr lang="el-GR" dirty="0"/>
              <a:t>Θα χρειαστεί μία φωτογραφία του προσώπου σας</a:t>
            </a:r>
            <a:endParaRPr lang="en-US" dirty="0"/>
          </a:p>
          <a:p>
            <a:r>
              <a:rPr lang="el-GR" dirty="0"/>
              <a:t>Τραβηγμένη από την πίσω κάμερα του κινητού ή </a:t>
            </a:r>
            <a:r>
              <a:rPr lang="en-US" dirty="0"/>
              <a:t>selfie </a:t>
            </a:r>
            <a:r>
              <a:rPr lang="el-GR" dirty="0"/>
              <a:t>αλλά ανεστραμμένη οριζόντια</a:t>
            </a:r>
          </a:p>
          <a:p>
            <a:endParaRPr lang="en-US" dirty="0"/>
          </a:p>
          <a:p>
            <a:r>
              <a:rPr lang="el-GR" dirty="0"/>
              <a:t>Μόλις η κάμερα εντοπίσει το πρόσωπό σας, θα σας επαληθεύσει</a:t>
            </a:r>
          </a:p>
          <a:p>
            <a:r>
              <a:rPr lang="el-GR" dirty="0"/>
              <a:t>Και με κάθε μετακίνηση θα χρειάζεται νέα επαλήθευση</a:t>
            </a:r>
            <a:endParaRPr lang="en-US" dirty="0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7697C9-709C-4741-BC17-6ED607B2620F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02367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91878FB7-91D1-7317-0A06-0FE270D5C5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F52F0769-AF78-412E-5736-3331418DFF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9FDCB4A2-FAB2-6D98-B8B5-2F82F27C9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01033C5-F505-A413-9BDB-69EA34FE1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F1BD8555-4F23-539E-0753-4960F70DB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926074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52ABF2C3-B37F-6594-A336-A450EC095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222146C3-BD9E-094F-1D57-0F45E9537A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D41018A0-4CA6-94C4-08BC-88371E2C2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BA51713-E8E3-E825-BBD4-60E38151E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48537A02-FA2A-B4A1-A2F7-8013BF0BD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8988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9B3418D2-1484-9A48-20D6-750DEE9A30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B7D6CF44-1CB5-AEEE-C06F-152E57E83E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2EE14C8-BF1B-2132-5980-03274C31D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3BA9D6EA-B14A-3831-DFC1-99B503514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5663313E-7AB5-F7C9-201B-045425D32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7174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E122FB0-E060-C314-2F06-4DC87A3FC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D9D16F32-9A6C-7744-31BD-2186640D9F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2905C37A-6B3F-64D0-F5F3-AA9CF7797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5EA29D97-B026-9D21-F8E8-F900CC866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23D924D5-E4A8-246F-F6FA-E9C66FF58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78834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C9AC69C5-37F4-78EC-EB62-58C319E8F4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37C9842C-5C05-73DA-CB1E-F0F252A5E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B8FE3CE6-3B54-A9F4-B149-83D7D28908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36D1FD7-ACE8-1689-7F61-6B8FF5F28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A1060453-2E42-2112-709F-C35E2391A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10837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C2AD960-12AF-5271-A0FB-D65F045A36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DA25DD1-5B13-B4DC-4DE6-DA4F3C27D7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367CCED8-3862-7AE4-FA6C-1A2CCC7E32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F08C4527-846A-987D-9F93-F2128CC5F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077534A6-640B-9955-E41A-B90103260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5B6F48AD-F831-AB4C-F8DB-6ED027347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9799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46C80423-895C-E74B-E75D-8647E8AF3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7E1D97E8-BE84-85C4-A83F-8726A6927F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0122DAF3-C42E-F3F2-0B90-09892E5AC9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F8474DDF-3989-2EB2-8220-FD6D6826A1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84602506-E211-1D73-A501-8806B540EB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27E541E3-E517-A9D7-2EB9-C8328957C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625E3D24-B463-A123-5C59-BA919AE1F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3A30C8B5-5B86-70EF-2F07-6148EFFF95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0796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F28978CA-32A9-BCBC-EE4A-6CC34B169E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8CD5C0B1-50A7-FAF0-6738-CB4F987A2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FF3B17CB-75DA-25A1-D6CB-5D95A90B6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B453EEEB-EA88-4A92-E226-F94296F9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21946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8137DEF2-76EB-C0AD-51B0-0356BF9F4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5A59C73D-A958-26E1-A671-5737214AE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C837B189-52BA-124A-DDAA-BCB8F1046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56202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693E7B5-1446-C37A-8A31-C31AE7AD1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523E594-0DF3-049D-E5E1-4E2F44DCFA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37C47CE2-95E3-1C8A-1E62-EA259A359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D53FF633-79DD-79D0-60EC-9E5976E5A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BD26114A-E9AF-16A8-5D30-3C9C43B54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D6092723-1266-3547-1296-67B63F526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07004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5BB0900-1EA3-4506-86FA-143BE7E7EF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C7F50799-B373-56AB-69F4-916C101BD2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16FC6A38-0B66-EC98-559E-F71CCE307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l-GR"/>
              <a:t>Στυλ κειμένου υποδείγματος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393F1FAB-4147-A098-4A82-E941CE41BB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57E58286-F26D-E629-496C-25CCF95172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EA47AC82-3F76-8915-659C-A6F30CE82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89845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5F3731A5-4057-F9A7-596E-A1AFF71E4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5E0F5C89-0A27-2593-99E6-5CBB531D3B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66FE649-81A0-FD87-4A85-5E759D28DA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4557AEF-19AE-4D22-9C17-4306F512C11F}" type="datetimeFigureOut">
              <a:rPr lang="el-GR" smtClean="0"/>
              <a:t>26/6/2026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E59D9101-AFE5-B105-0759-2213DB8789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828EAD3F-503D-AD7E-D208-0F25B394C4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6E0C4EC-45BB-4F98-83E5-CFEE07C80930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25959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630D510-BC4F-B3F0-0E65-B7659F3DED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Internet of Things</a:t>
            </a:r>
            <a:br>
              <a:rPr lang="en-US" dirty="0"/>
            </a:br>
            <a:r>
              <a:rPr lang="en-US" b="1" dirty="0"/>
              <a:t>Smart Office Presence</a:t>
            </a:r>
            <a:endParaRPr lang="el-GR" dirty="0"/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F1529636-8FB9-1B0A-80D9-AA5A38B90E5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BLE-based Room Presence Detection with Edge Processing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933667C-DC36-8C3E-A547-19ABBCA2DEE5}"/>
              </a:ext>
            </a:extLst>
          </p:cNvPr>
          <p:cNvSpPr txBox="1"/>
          <p:nvPr/>
        </p:nvSpPr>
        <p:spPr>
          <a:xfrm>
            <a:off x="10795464" y="6211668"/>
            <a:ext cx="13965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ECE @ UTH</a:t>
            </a:r>
          </a:p>
          <a:p>
            <a:r>
              <a:rPr lang="en-US" dirty="0"/>
              <a:t>Spring 2026</a:t>
            </a:r>
            <a:endParaRPr lang="el-GR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ADAB59-A2BB-3C0F-7D60-A3BB816F1A63}"/>
              </a:ext>
            </a:extLst>
          </p:cNvPr>
          <p:cNvSpPr txBox="1"/>
          <p:nvPr/>
        </p:nvSpPr>
        <p:spPr>
          <a:xfrm>
            <a:off x="0" y="6211669"/>
            <a:ext cx="268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OfficeSense</a:t>
            </a:r>
            <a:endParaRPr lang="en-US" b="1" dirty="0"/>
          </a:p>
          <a:p>
            <a:r>
              <a:rPr lang="en-US" dirty="0" err="1"/>
              <a:t>Drakontidis</a:t>
            </a:r>
            <a:r>
              <a:rPr lang="en-US" dirty="0"/>
              <a:t> Konstantinos</a:t>
            </a:r>
          </a:p>
        </p:txBody>
      </p:sp>
    </p:spTree>
    <p:extLst>
      <p:ext uri="{BB962C8B-B14F-4D97-AF65-F5344CB8AC3E}">
        <p14:creationId xmlns:p14="http://schemas.microsoft.com/office/powerpoint/2010/main" val="2258341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E9D2F077-F576-5564-748C-83A0C5C50E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  <a:endParaRPr lang="el-GR" dirty="0"/>
          </a:p>
        </p:txBody>
      </p:sp>
      <p:grpSp>
        <p:nvGrpSpPr>
          <p:cNvPr id="23" name="Ομάδα 22">
            <a:extLst>
              <a:ext uri="{FF2B5EF4-FFF2-40B4-BE49-F238E27FC236}">
                <a16:creationId xmlns:a16="http://schemas.microsoft.com/office/drawing/2014/main" id="{C8DEAB9C-F5BC-63F0-DF55-A45F39891088}"/>
              </a:ext>
            </a:extLst>
          </p:cNvPr>
          <p:cNvGrpSpPr/>
          <p:nvPr/>
        </p:nvGrpSpPr>
        <p:grpSpPr>
          <a:xfrm>
            <a:off x="838200" y="1961016"/>
            <a:ext cx="3079291" cy="3025268"/>
            <a:chOff x="2762250" y="3751580"/>
            <a:chExt cx="2606040" cy="2560320"/>
          </a:xfrm>
        </p:grpSpPr>
        <p:sp>
          <p:nvSpPr>
            <p:cNvPr id="9" name="Shape 2">
              <a:extLst>
                <a:ext uri="{FF2B5EF4-FFF2-40B4-BE49-F238E27FC236}">
                  <a16:creationId xmlns:a16="http://schemas.microsoft.com/office/drawing/2014/main" id="{BA73B2A6-D3FA-8314-E19C-F4FCB91CE042}"/>
                </a:ext>
              </a:extLst>
            </p:cNvPr>
            <p:cNvSpPr/>
            <p:nvPr/>
          </p:nvSpPr>
          <p:spPr>
            <a:xfrm>
              <a:off x="2762250" y="3751580"/>
              <a:ext cx="2606040" cy="2560320"/>
            </a:xfrm>
            <a:prstGeom prst="roundRect">
              <a:avLst>
                <a:gd name="adj" fmla="val 4286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400" dirty="0"/>
            </a:p>
          </p:txBody>
        </p:sp>
        <p:pic>
          <p:nvPicPr>
            <p:cNvPr id="10" name="Image 0" descr="preencoded.png">
              <a:extLst>
                <a:ext uri="{FF2B5EF4-FFF2-40B4-BE49-F238E27FC236}">
                  <a16:creationId xmlns:a16="http://schemas.microsoft.com/office/drawing/2014/main" id="{FFCE0ABD-15EC-0EBC-305E-6DAEDC77C9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63418" y="3888740"/>
              <a:ext cx="475488" cy="475488"/>
            </a:xfrm>
            <a:prstGeom prst="rect">
              <a:avLst/>
            </a:prstGeom>
          </p:spPr>
        </p:pic>
        <p:sp>
          <p:nvSpPr>
            <p:cNvPr id="11" name="Text 3">
              <a:extLst>
                <a:ext uri="{FF2B5EF4-FFF2-40B4-BE49-F238E27FC236}">
                  <a16:creationId xmlns:a16="http://schemas.microsoft.com/office/drawing/2014/main" id="{2FD60875-33CB-3AF1-3F86-08D6D8A01886}"/>
                </a:ext>
              </a:extLst>
            </p:cNvPr>
            <p:cNvSpPr/>
            <p:nvPr/>
          </p:nvSpPr>
          <p:spPr>
            <a:xfrm>
              <a:off x="2899410" y="4455668"/>
              <a:ext cx="2331720" cy="3657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ea typeface="Calibri" pitchFamily="34" charset="-122"/>
                  <a:cs typeface="Calibri" pitchFamily="34" charset="-120"/>
                </a:rPr>
                <a:t>No automated tracking</a:t>
              </a:r>
              <a:endParaRPr lang="en-US" dirty="0"/>
            </a:p>
          </p:txBody>
        </p:sp>
        <p:sp>
          <p:nvSpPr>
            <p:cNvPr id="12" name="Text 4">
              <a:extLst>
                <a:ext uri="{FF2B5EF4-FFF2-40B4-BE49-F238E27FC236}">
                  <a16:creationId xmlns:a16="http://schemas.microsoft.com/office/drawing/2014/main" id="{DE1D770D-0486-DE8F-5942-8D385F677878}"/>
                </a:ext>
              </a:extLst>
            </p:cNvPr>
            <p:cNvSpPr/>
            <p:nvPr/>
          </p:nvSpPr>
          <p:spPr>
            <a:xfrm>
              <a:off x="2899410" y="4894580"/>
              <a:ext cx="2331720" cy="1188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Card-scan systems are forgotten, ignored, or skipped entirely.</a:t>
              </a:r>
              <a:endParaRPr lang="en-US" sz="1400" dirty="0"/>
            </a:p>
          </p:txBody>
        </p:sp>
      </p:grpSp>
      <p:grpSp>
        <p:nvGrpSpPr>
          <p:cNvPr id="24" name="Ομάδα 23">
            <a:extLst>
              <a:ext uri="{FF2B5EF4-FFF2-40B4-BE49-F238E27FC236}">
                <a16:creationId xmlns:a16="http://schemas.microsoft.com/office/drawing/2014/main" id="{452B7C0A-CA14-EF9F-2804-8E5A6F1647FE}"/>
              </a:ext>
            </a:extLst>
          </p:cNvPr>
          <p:cNvGrpSpPr/>
          <p:nvPr/>
        </p:nvGrpSpPr>
        <p:grpSpPr>
          <a:xfrm>
            <a:off x="4556354" y="1961016"/>
            <a:ext cx="3079292" cy="3025269"/>
            <a:chOff x="5596890" y="3751580"/>
            <a:chExt cx="2606040" cy="2560320"/>
          </a:xfrm>
        </p:grpSpPr>
        <p:sp>
          <p:nvSpPr>
            <p:cNvPr id="13" name="Shape 5">
              <a:extLst>
                <a:ext uri="{FF2B5EF4-FFF2-40B4-BE49-F238E27FC236}">
                  <a16:creationId xmlns:a16="http://schemas.microsoft.com/office/drawing/2014/main" id="{D09105E2-C56D-CFBB-FF5E-3A9801FC1B21}"/>
                </a:ext>
              </a:extLst>
            </p:cNvPr>
            <p:cNvSpPr/>
            <p:nvPr/>
          </p:nvSpPr>
          <p:spPr>
            <a:xfrm>
              <a:off x="5596890" y="3751580"/>
              <a:ext cx="2606040" cy="2560320"/>
            </a:xfrm>
            <a:prstGeom prst="roundRect">
              <a:avLst>
                <a:gd name="adj" fmla="val 4286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400" dirty="0"/>
            </a:p>
          </p:txBody>
        </p:sp>
        <p:pic>
          <p:nvPicPr>
            <p:cNvPr id="14" name="Image 1" descr="preencoded.png">
              <a:extLst>
                <a:ext uri="{FF2B5EF4-FFF2-40B4-BE49-F238E27FC236}">
                  <a16:creationId xmlns:a16="http://schemas.microsoft.com/office/drawing/2014/main" id="{C93ECE8A-78A4-ACE9-C93D-8A4C91DE5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98058" y="3888740"/>
              <a:ext cx="475488" cy="475488"/>
            </a:xfrm>
            <a:prstGeom prst="rect">
              <a:avLst/>
            </a:prstGeom>
          </p:spPr>
        </p:pic>
        <p:sp>
          <p:nvSpPr>
            <p:cNvPr id="15" name="Text 6">
              <a:extLst>
                <a:ext uri="{FF2B5EF4-FFF2-40B4-BE49-F238E27FC236}">
                  <a16:creationId xmlns:a16="http://schemas.microsoft.com/office/drawing/2014/main" id="{E19CDBF2-FF29-84A3-C37B-E265769D9063}"/>
                </a:ext>
              </a:extLst>
            </p:cNvPr>
            <p:cNvSpPr/>
            <p:nvPr/>
          </p:nvSpPr>
          <p:spPr>
            <a:xfrm>
              <a:off x="5734050" y="4455668"/>
              <a:ext cx="2331720" cy="3657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ea typeface="Calibri" pitchFamily="34" charset="-122"/>
                  <a:cs typeface="Calibri" pitchFamily="34" charset="-120"/>
                </a:rPr>
                <a:t>Badge sharing</a:t>
              </a:r>
              <a:endParaRPr lang="en-US" dirty="0"/>
            </a:p>
          </p:txBody>
        </p:sp>
        <p:sp>
          <p:nvSpPr>
            <p:cNvPr id="16" name="Text 7">
              <a:extLst>
                <a:ext uri="{FF2B5EF4-FFF2-40B4-BE49-F238E27FC236}">
                  <a16:creationId xmlns:a16="http://schemas.microsoft.com/office/drawing/2014/main" id="{E1637DD4-3290-A33A-29DB-B6A40E7C0A71}"/>
                </a:ext>
              </a:extLst>
            </p:cNvPr>
            <p:cNvSpPr/>
            <p:nvPr/>
          </p:nvSpPr>
          <p:spPr>
            <a:xfrm>
              <a:off x="5734050" y="4894580"/>
              <a:ext cx="2331720" cy="1188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Anyone can use someone else's card; there's no identity check.</a:t>
              </a:r>
              <a:endParaRPr lang="en-US" sz="1400" dirty="0"/>
            </a:p>
          </p:txBody>
        </p:sp>
      </p:grpSp>
      <p:grpSp>
        <p:nvGrpSpPr>
          <p:cNvPr id="25" name="Ομάδα 24">
            <a:extLst>
              <a:ext uri="{FF2B5EF4-FFF2-40B4-BE49-F238E27FC236}">
                <a16:creationId xmlns:a16="http://schemas.microsoft.com/office/drawing/2014/main" id="{31808263-655F-91D9-5263-AAFC5E977397}"/>
              </a:ext>
            </a:extLst>
          </p:cNvPr>
          <p:cNvGrpSpPr/>
          <p:nvPr/>
        </p:nvGrpSpPr>
        <p:grpSpPr>
          <a:xfrm>
            <a:off x="8274509" y="1961016"/>
            <a:ext cx="3079292" cy="3025269"/>
            <a:chOff x="8431530" y="3751580"/>
            <a:chExt cx="2606040" cy="2560320"/>
          </a:xfrm>
        </p:grpSpPr>
        <p:sp>
          <p:nvSpPr>
            <p:cNvPr id="17" name="Shape 8">
              <a:extLst>
                <a:ext uri="{FF2B5EF4-FFF2-40B4-BE49-F238E27FC236}">
                  <a16:creationId xmlns:a16="http://schemas.microsoft.com/office/drawing/2014/main" id="{FFA70837-0E20-F1BB-0CC8-C36D0C89DAD9}"/>
                </a:ext>
              </a:extLst>
            </p:cNvPr>
            <p:cNvSpPr/>
            <p:nvPr/>
          </p:nvSpPr>
          <p:spPr>
            <a:xfrm>
              <a:off x="8431530" y="3751580"/>
              <a:ext cx="2606040" cy="2560320"/>
            </a:xfrm>
            <a:prstGeom prst="roundRect">
              <a:avLst>
                <a:gd name="adj" fmla="val 4286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400"/>
            </a:p>
          </p:txBody>
        </p:sp>
        <p:pic>
          <p:nvPicPr>
            <p:cNvPr id="18" name="Image 2" descr="preencoded.png">
              <a:extLst>
                <a:ext uri="{FF2B5EF4-FFF2-40B4-BE49-F238E27FC236}">
                  <a16:creationId xmlns:a16="http://schemas.microsoft.com/office/drawing/2014/main" id="{5C69AAB5-9C86-7D6B-FA2D-265F01A4AAD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632698" y="3888740"/>
              <a:ext cx="475488" cy="475488"/>
            </a:xfrm>
            <a:prstGeom prst="rect">
              <a:avLst/>
            </a:prstGeom>
          </p:spPr>
        </p:pic>
        <p:sp>
          <p:nvSpPr>
            <p:cNvPr id="19" name="Text 9">
              <a:extLst>
                <a:ext uri="{FF2B5EF4-FFF2-40B4-BE49-F238E27FC236}">
                  <a16:creationId xmlns:a16="http://schemas.microsoft.com/office/drawing/2014/main" id="{87443DEA-588F-79AF-F77A-86B0C23337A1}"/>
                </a:ext>
              </a:extLst>
            </p:cNvPr>
            <p:cNvSpPr/>
            <p:nvPr/>
          </p:nvSpPr>
          <p:spPr>
            <a:xfrm>
              <a:off x="8568690" y="4455668"/>
              <a:ext cx="2331720" cy="36576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ea typeface="Calibri" pitchFamily="34" charset="-122"/>
                  <a:cs typeface="Calibri" pitchFamily="34" charset="-120"/>
                </a:rPr>
                <a:t>Privacy &amp; security</a:t>
              </a:r>
              <a:endParaRPr lang="en-US" dirty="0"/>
            </a:p>
          </p:txBody>
        </p:sp>
        <p:sp>
          <p:nvSpPr>
            <p:cNvPr id="20" name="Text 10">
              <a:extLst>
                <a:ext uri="{FF2B5EF4-FFF2-40B4-BE49-F238E27FC236}">
                  <a16:creationId xmlns:a16="http://schemas.microsoft.com/office/drawing/2014/main" id="{2BD2911D-AF72-7327-9286-9438C1BAE059}"/>
                </a:ext>
              </a:extLst>
            </p:cNvPr>
            <p:cNvSpPr/>
            <p:nvPr/>
          </p:nvSpPr>
          <p:spPr>
            <a:xfrm>
              <a:off x="8568690" y="4894580"/>
              <a:ext cx="2331720" cy="1188720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ea typeface="Calibri" pitchFamily="34" charset="-122"/>
                  <a:cs typeface="Calibri" pitchFamily="34" charset="-120"/>
                </a:rPr>
                <a:t>Existing systems tie real identities directly to location logs with no pseudonymization.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500099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23">
            <a:extLst>
              <a:ext uri="{FF2B5EF4-FFF2-40B4-BE49-F238E27FC236}">
                <a16:creationId xmlns:a16="http://schemas.microsoft.com/office/drawing/2014/main" id="{26E314B6-6EF2-68EB-7795-7141631541C5}"/>
              </a:ext>
            </a:extLst>
          </p:cNvPr>
          <p:cNvSpPr/>
          <p:nvPr/>
        </p:nvSpPr>
        <p:spPr>
          <a:xfrm>
            <a:off x="4043930" y="3656331"/>
            <a:ext cx="0" cy="18288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ash"/>
          </a:ln>
        </p:spPr>
        <p:txBody>
          <a:bodyPr/>
          <a:lstStyle/>
          <a:p>
            <a:endParaRPr lang="el-GR" sz="2800"/>
          </a:p>
        </p:txBody>
      </p:sp>
      <p:sp>
        <p:nvSpPr>
          <p:cNvPr id="58" name="Shape 24">
            <a:extLst>
              <a:ext uri="{FF2B5EF4-FFF2-40B4-BE49-F238E27FC236}">
                <a16:creationId xmlns:a16="http://schemas.microsoft.com/office/drawing/2014/main" id="{D00496C2-EC78-D818-9554-0EFE9C8A1418}"/>
              </a:ext>
            </a:extLst>
          </p:cNvPr>
          <p:cNvSpPr/>
          <p:nvPr/>
        </p:nvSpPr>
        <p:spPr>
          <a:xfrm>
            <a:off x="8387330" y="3656331"/>
            <a:ext cx="0" cy="182880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ash"/>
          </a:ln>
        </p:spPr>
        <p:txBody>
          <a:bodyPr/>
          <a:lstStyle/>
          <a:p>
            <a:endParaRPr lang="el-GR" sz="2800"/>
          </a:p>
        </p:txBody>
      </p:sp>
      <p:sp>
        <p:nvSpPr>
          <p:cNvPr id="56" name="Shape 22">
            <a:extLst>
              <a:ext uri="{FF2B5EF4-FFF2-40B4-BE49-F238E27FC236}">
                <a16:creationId xmlns:a16="http://schemas.microsoft.com/office/drawing/2014/main" id="{9D9A2613-CDFE-0864-7B76-601ED2504487}"/>
              </a:ext>
            </a:extLst>
          </p:cNvPr>
          <p:cNvSpPr/>
          <p:nvPr/>
        </p:nvSpPr>
        <p:spPr>
          <a:xfrm flipV="1">
            <a:off x="6092186" y="2895600"/>
            <a:ext cx="265176" cy="1779"/>
          </a:xfrm>
          <a:prstGeom prst="line">
            <a:avLst/>
          </a:prstGeom>
          <a:noFill/>
          <a:ln w="25400">
            <a:solidFill>
              <a:schemeClr val="tx1"/>
            </a:solidFill>
            <a:prstDash val="sysDash"/>
          </a:ln>
        </p:spPr>
        <p:txBody>
          <a:bodyPr/>
          <a:lstStyle/>
          <a:p>
            <a:endParaRPr lang="el-GR" sz="2800"/>
          </a:p>
        </p:txBody>
      </p:sp>
      <p:sp>
        <p:nvSpPr>
          <p:cNvPr id="2" name="Τίτλος 1">
            <a:extLst>
              <a:ext uri="{FF2B5EF4-FFF2-40B4-BE49-F238E27FC236}">
                <a16:creationId xmlns:a16="http://schemas.microsoft.com/office/drawing/2014/main" id="{ADD58DCA-4A6E-FE2C-3B94-108BA0424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Architecture</a:t>
            </a:r>
            <a:endParaRPr lang="el-GR" dirty="0"/>
          </a:p>
        </p:txBody>
      </p:sp>
      <p:grpSp>
        <p:nvGrpSpPr>
          <p:cNvPr id="59" name="Ομάδα 58">
            <a:extLst>
              <a:ext uri="{FF2B5EF4-FFF2-40B4-BE49-F238E27FC236}">
                <a16:creationId xmlns:a16="http://schemas.microsoft.com/office/drawing/2014/main" id="{2CC45776-D6F7-9F2C-B77F-4979C5F753BE}"/>
              </a:ext>
            </a:extLst>
          </p:cNvPr>
          <p:cNvGrpSpPr/>
          <p:nvPr/>
        </p:nvGrpSpPr>
        <p:grpSpPr>
          <a:xfrm>
            <a:off x="1086604" y="1803719"/>
            <a:ext cx="4996438" cy="1852612"/>
            <a:chOff x="2297430" y="2240280"/>
            <a:chExt cx="4069080" cy="1508760"/>
          </a:xfrm>
        </p:grpSpPr>
        <p:sp>
          <p:nvSpPr>
            <p:cNvPr id="32" name="Shape 2">
              <a:extLst>
                <a:ext uri="{FF2B5EF4-FFF2-40B4-BE49-F238E27FC236}">
                  <a16:creationId xmlns:a16="http://schemas.microsoft.com/office/drawing/2014/main" id="{CE59ECF1-AA86-45D9-0425-3B3F1CBA20E8}"/>
                </a:ext>
              </a:extLst>
            </p:cNvPr>
            <p:cNvSpPr/>
            <p:nvPr/>
          </p:nvSpPr>
          <p:spPr>
            <a:xfrm>
              <a:off x="2297430" y="2240280"/>
              <a:ext cx="4069080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 dirty="0"/>
            </a:p>
          </p:txBody>
        </p:sp>
        <p:sp>
          <p:nvSpPr>
            <p:cNvPr id="36" name="Text 5">
              <a:extLst>
                <a:ext uri="{FF2B5EF4-FFF2-40B4-BE49-F238E27FC236}">
                  <a16:creationId xmlns:a16="http://schemas.microsoft.com/office/drawing/2014/main" id="{0079DC77-C604-76F3-08D1-5EC5E70E9EBD}"/>
                </a:ext>
              </a:extLst>
            </p:cNvPr>
            <p:cNvSpPr/>
            <p:nvPr/>
          </p:nvSpPr>
          <p:spPr>
            <a:xfrm>
              <a:off x="2462022" y="2880360"/>
              <a:ext cx="374904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BLE Tag Broadcasts</a:t>
              </a:r>
              <a:endParaRPr lang="en-US" dirty="0"/>
            </a:p>
          </p:txBody>
        </p:sp>
        <p:sp>
          <p:nvSpPr>
            <p:cNvPr id="37" name="Text 6">
              <a:extLst>
                <a:ext uri="{FF2B5EF4-FFF2-40B4-BE49-F238E27FC236}">
                  <a16:creationId xmlns:a16="http://schemas.microsoft.com/office/drawing/2014/main" id="{6C5D002A-BE78-8ED0-24C3-2A5FE09313FC}"/>
                </a:ext>
              </a:extLst>
            </p:cNvPr>
            <p:cNvSpPr/>
            <p:nvPr/>
          </p:nvSpPr>
          <p:spPr>
            <a:xfrm>
              <a:off x="2462022" y="3209544"/>
              <a:ext cx="3749040" cy="4754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User carries an ESP32-C6 tag. It broadcasts a unique UUID over BLE.</a:t>
              </a:r>
              <a:endParaRPr lang="en-US" sz="1400" dirty="0"/>
            </a:p>
          </p:txBody>
        </p:sp>
        <p:pic>
          <p:nvPicPr>
            <p:cNvPr id="35" name="Image 0" descr="preencoded.png">
              <a:extLst>
                <a:ext uri="{FF2B5EF4-FFF2-40B4-BE49-F238E27FC236}">
                  <a16:creationId xmlns:a16="http://schemas.microsoft.com/office/drawing/2014/main" id="{0D3EAC04-B096-0B9C-BB8B-BEA527F29F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62022" y="2404259"/>
              <a:ext cx="384048" cy="384048"/>
            </a:xfrm>
            <a:prstGeom prst="rect">
              <a:avLst/>
            </a:prstGeom>
          </p:spPr>
        </p:pic>
      </p:grpSp>
      <p:grpSp>
        <p:nvGrpSpPr>
          <p:cNvPr id="60" name="Ομάδα 59">
            <a:extLst>
              <a:ext uri="{FF2B5EF4-FFF2-40B4-BE49-F238E27FC236}">
                <a16:creationId xmlns:a16="http://schemas.microsoft.com/office/drawing/2014/main" id="{0E288DEE-7EF5-616C-274B-3DF7105AC169}"/>
              </a:ext>
            </a:extLst>
          </p:cNvPr>
          <p:cNvGrpSpPr/>
          <p:nvPr/>
        </p:nvGrpSpPr>
        <p:grpSpPr>
          <a:xfrm>
            <a:off x="6357362" y="1803719"/>
            <a:ext cx="4996438" cy="1852612"/>
            <a:chOff x="6640830" y="2240280"/>
            <a:chExt cx="4069080" cy="1508760"/>
          </a:xfrm>
        </p:grpSpPr>
        <p:sp>
          <p:nvSpPr>
            <p:cNvPr id="38" name="Shape 7">
              <a:extLst>
                <a:ext uri="{FF2B5EF4-FFF2-40B4-BE49-F238E27FC236}">
                  <a16:creationId xmlns:a16="http://schemas.microsoft.com/office/drawing/2014/main" id="{091B7412-18EA-2678-1398-9F6FACD0B49B}"/>
                </a:ext>
              </a:extLst>
            </p:cNvPr>
            <p:cNvSpPr/>
            <p:nvPr/>
          </p:nvSpPr>
          <p:spPr>
            <a:xfrm>
              <a:off x="6640830" y="2240280"/>
              <a:ext cx="4069080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/>
            </a:p>
          </p:txBody>
        </p:sp>
        <p:pic>
          <p:nvPicPr>
            <p:cNvPr id="41" name="Image 1" descr="preencoded.png">
              <a:extLst>
                <a:ext uri="{FF2B5EF4-FFF2-40B4-BE49-F238E27FC236}">
                  <a16:creationId xmlns:a16="http://schemas.microsoft.com/office/drawing/2014/main" id="{604C1BAC-40A1-6C03-01AD-61D6F260EAA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05422" y="2404872"/>
              <a:ext cx="384048" cy="384048"/>
            </a:xfrm>
            <a:prstGeom prst="rect">
              <a:avLst/>
            </a:prstGeom>
          </p:spPr>
        </p:pic>
        <p:sp>
          <p:nvSpPr>
            <p:cNvPr id="42" name="Text 10">
              <a:extLst>
                <a:ext uri="{FF2B5EF4-FFF2-40B4-BE49-F238E27FC236}">
                  <a16:creationId xmlns:a16="http://schemas.microsoft.com/office/drawing/2014/main" id="{C21504FF-867E-39E1-A25D-2D5E3C1067D8}"/>
                </a:ext>
              </a:extLst>
            </p:cNvPr>
            <p:cNvSpPr/>
            <p:nvPr/>
          </p:nvSpPr>
          <p:spPr>
            <a:xfrm>
              <a:off x="6805422" y="2880360"/>
              <a:ext cx="374904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Scanner Detects &amp; Filters</a:t>
              </a:r>
              <a:endParaRPr lang="en-US" dirty="0"/>
            </a:p>
          </p:txBody>
        </p:sp>
        <p:sp>
          <p:nvSpPr>
            <p:cNvPr id="43" name="Text 11">
              <a:extLst>
                <a:ext uri="{FF2B5EF4-FFF2-40B4-BE49-F238E27FC236}">
                  <a16:creationId xmlns:a16="http://schemas.microsoft.com/office/drawing/2014/main" id="{3FA0B607-6853-11A5-CAFD-5F753540C6A0}"/>
                </a:ext>
              </a:extLst>
            </p:cNvPr>
            <p:cNvSpPr/>
            <p:nvPr/>
          </p:nvSpPr>
          <p:spPr>
            <a:xfrm>
              <a:off x="6805422" y="3209544"/>
              <a:ext cx="3749040" cy="4754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ESP32-S3 scanner validates UUID, applies median + EMA filtering, publishes RSSI via MQTT.</a:t>
              </a:r>
              <a:endParaRPr lang="en-US" sz="1400" dirty="0"/>
            </a:p>
          </p:txBody>
        </p:sp>
      </p:grpSp>
      <p:grpSp>
        <p:nvGrpSpPr>
          <p:cNvPr id="62" name="Ομάδα 61">
            <a:extLst>
              <a:ext uri="{FF2B5EF4-FFF2-40B4-BE49-F238E27FC236}">
                <a16:creationId xmlns:a16="http://schemas.microsoft.com/office/drawing/2014/main" id="{451E7210-1961-B0BA-EF0E-6B7F3AA085A9}"/>
              </a:ext>
            </a:extLst>
          </p:cNvPr>
          <p:cNvGrpSpPr/>
          <p:nvPr/>
        </p:nvGrpSpPr>
        <p:grpSpPr>
          <a:xfrm>
            <a:off x="1086609" y="3839211"/>
            <a:ext cx="4996433" cy="1852610"/>
            <a:chOff x="2297430" y="3931920"/>
            <a:chExt cx="4069080" cy="1508760"/>
          </a:xfrm>
        </p:grpSpPr>
        <p:sp>
          <p:nvSpPr>
            <p:cNvPr id="44" name="Shape 12">
              <a:extLst>
                <a:ext uri="{FF2B5EF4-FFF2-40B4-BE49-F238E27FC236}">
                  <a16:creationId xmlns:a16="http://schemas.microsoft.com/office/drawing/2014/main" id="{06CDC9D6-2D07-6E89-1C94-ED97DD92377B}"/>
                </a:ext>
              </a:extLst>
            </p:cNvPr>
            <p:cNvSpPr/>
            <p:nvPr/>
          </p:nvSpPr>
          <p:spPr>
            <a:xfrm>
              <a:off x="2297430" y="3931920"/>
              <a:ext cx="4069080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/>
            </a:p>
          </p:txBody>
        </p:sp>
        <p:pic>
          <p:nvPicPr>
            <p:cNvPr id="47" name="Image 2" descr="preencoded.png">
              <a:extLst>
                <a:ext uri="{FF2B5EF4-FFF2-40B4-BE49-F238E27FC236}">
                  <a16:creationId xmlns:a16="http://schemas.microsoft.com/office/drawing/2014/main" id="{E071ECA9-6CF0-CE7D-CE46-970F1029310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462019" y="4096512"/>
              <a:ext cx="384048" cy="384048"/>
            </a:xfrm>
            <a:prstGeom prst="rect">
              <a:avLst/>
            </a:prstGeom>
          </p:spPr>
        </p:pic>
        <p:sp>
          <p:nvSpPr>
            <p:cNvPr id="48" name="Text 15">
              <a:extLst>
                <a:ext uri="{FF2B5EF4-FFF2-40B4-BE49-F238E27FC236}">
                  <a16:creationId xmlns:a16="http://schemas.microsoft.com/office/drawing/2014/main" id="{5E1098C9-815E-39C7-75FD-9FDEF08E0065}"/>
                </a:ext>
              </a:extLst>
            </p:cNvPr>
            <p:cNvSpPr/>
            <p:nvPr/>
          </p:nvSpPr>
          <p:spPr>
            <a:xfrm>
              <a:off x="2462022" y="4572000"/>
              <a:ext cx="374904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Pi Decides Location</a:t>
              </a:r>
              <a:endParaRPr lang="en-US" dirty="0"/>
            </a:p>
          </p:txBody>
        </p:sp>
        <p:sp>
          <p:nvSpPr>
            <p:cNvPr id="49" name="Text 16">
              <a:extLst>
                <a:ext uri="{FF2B5EF4-FFF2-40B4-BE49-F238E27FC236}">
                  <a16:creationId xmlns:a16="http://schemas.microsoft.com/office/drawing/2014/main" id="{63A65974-5029-31AE-C723-CFCC88C824A1}"/>
                </a:ext>
              </a:extLst>
            </p:cNvPr>
            <p:cNvSpPr/>
            <p:nvPr/>
          </p:nvSpPr>
          <p:spPr>
            <a:xfrm>
              <a:off x="2462022" y="4901184"/>
              <a:ext cx="3749040" cy="4754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Raspberry Pi reads MQTT, resolves tag → user, runs hysteresis state machine, writes to Redis.</a:t>
              </a:r>
              <a:endParaRPr lang="en-US" sz="1400" dirty="0"/>
            </a:p>
          </p:txBody>
        </p:sp>
      </p:grpSp>
      <p:grpSp>
        <p:nvGrpSpPr>
          <p:cNvPr id="61" name="Ομάδα 60">
            <a:extLst>
              <a:ext uri="{FF2B5EF4-FFF2-40B4-BE49-F238E27FC236}">
                <a16:creationId xmlns:a16="http://schemas.microsoft.com/office/drawing/2014/main" id="{6EB9F4A3-E9CC-3D53-CE43-D7F3646445DC}"/>
              </a:ext>
            </a:extLst>
          </p:cNvPr>
          <p:cNvGrpSpPr/>
          <p:nvPr/>
        </p:nvGrpSpPr>
        <p:grpSpPr>
          <a:xfrm>
            <a:off x="6357362" y="3839210"/>
            <a:ext cx="4996436" cy="1852611"/>
            <a:chOff x="6640830" y="3931920"/>
            <a:chExt cx="4069080" cy="1508760"/>
          </a:xfrm>
        </p:grpSpPr>
        <p:sp>
          <p:nvSpPr>
            <p:cNvPr id="50" name="Shape 17">
              <a:extLst>
                <a:ext uri="{FF2B5EF4-FFF2-40B4-BE49-F238E27FC236}">
                  <a16:creationId xmlns:a16="http://schemas.microsoft.com/office/drawing/2014/main" id="{EE48E766-125F-E868-D629-8BC541A53B98}"/>
                </a:ext>
              </a:extLst>
            </p:cNvPr>
            <p:cNvSpPr/>
            <p:nvPr/>
          </p:nvSpPr>
          <p:spPr>
            <a:xfrm>
              <a:off x="6640830" y="3931920"/>
              <a:ext cx="4069080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 dirty="0"/>
            </a:p>
          </p:txBody>
        </p:sp>
        <p:pic>
          <p:nvPicPr>
            <p:cNvPr id="53" name="Image 3" descr="preencoded.png">
              <a:extLst>
                <a:ext uri="{FF2B5EF4-FFF2-40B4-BE49-F238E27FC236}">
                  <a16:creationId xmlns:a16="http://schemas.microsoft.com/office/drawing/2014/main" id="{A202B3C4-C2B4-3A57-3882-B7CFA89A4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805422" y="4096512"/>
              <a:ext cx="384048" cy="384048"/>
            </a:xfrm>
            <a:prstGeom prst="rect">
              <a:avLst/>
            </a:prstGeom>
          </p:spPr>
        </p:pic>
        <p:sp>
          <p:nvSpPr>
            <p:cNvPr id="54" name="Text 20">
              <a:extLst>
                <a:ext uri="{FF2B5EF4-FFF2-40B4-BE49-F238E27FC236}">
                  <a16:creationId xmlns:a16="http://schemas.microsoft.com/office/drawing/2014/main" id="{CBDB7F8F-CF62-F514-CC3B-16A198E0EA8F}"/>
                </a:ext>
              </a:extLst>
            </p:cNvPr>
            <p:cNvSpPr/>
            <p:nvPr/>
          </p:nvSpPr>
          <p:spPr>
            <a:xfrm>
              <a:off x="6805422" y="4572000"/>
              <a:ext cx="3749040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Camera Verifies Face</a:t>
              </a:r>
              <a:endParaRPr lang="en-US" dirty="0"/>
            </a:p>
          </p:txBody>
        </p:sp>
        <p:sp>
          <p:nvSpPr>
            <p:cNvPr id="55" name="Text 21">
              <a:extLst>
                <a:ext uri="{FF2B5EF4-FFF2-40B4-BE49-F238E27FC236}">
                  <a16:creationId xmlns:a16="http://schemas.microsoft.com/office/drawing/2014/main" id="{90FBED2D-90B2-5579-89B7-8627E18297A0}"/>
                </a:ext>
              </a:extLst>
            </p:cNvPr>
            <p:cNvSpPr/>
            <p:nvPr/>
          </p:nvSpPr>
          <p:spPr>
            <a:xfrm>
              <a:off x="6805422" y="4901184"/>
              <a:ext cx="3749040" cy="47548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Periodic loop captures a frame, compares face descriptors, marks user 'verified' on the dashboard.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9898335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Γραφικό 7">
            <a:extLst>
              <a:ext uri="{FF2B5EF4-FFF2-40B4-BE49-F238E27FC236}">
                <a16:creationId xmlns:a16="http://schemas.microsoft.com/office/drawing/2014/main" id="{BD5820F1-6750-3DF1-32D6-626E0A7C4C02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8807" y="-160639"/>
            <a:ext cx="10774386" cy="7897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07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78F6A5-90B9-54A6-AEEF-4860ED3A41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Γραφικό 7">
            <a:extLst>
              <a:ext uri="{FF2B5EF4-FFF2-40B4-BE49-F238E27FC236}">
                <a16:creationId xmlns:a16="http://schemas.microsoft.com/office/drawing/2014/main" id="{D70F4A00-3376-2B8F-C274-B6D19235D3E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08807" y="-160639"/>
            <a:ext cx="10774386" cy="789703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B7673DF-F6BB-FF06-AE56-0F54AA4AFFB0}"/>
              </a:ext>
            </a:extLst>
          </p:cNvPr>
          <p:cNvSpPr txBox="1"/>
          <p:nvPr/>
        </p:nvSpPr>
        <p:spPr>
          <a:xfrm>
            <a:off x="1651000" y="5010150"/>
            <a:ext cx="14414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/>
              <a:t>🙄</a:t>
            </a:r>
            <a:endParaRPr lang="el-GR" sz="3600" dirty="0"/>
          </a:p>
        </p:txBody>
      </p:sp>
    </p:spTree>
    <p:extLst>
      <p:ext uri="{BB962C8B-B14F-4D97-AF65-F5344CB8AC3E}">
        <p14:creationId xmlns:p14="http://schemas.microsoft.com/office/powerpoint/2010/main" val="3187933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72EA93C-98AE-7030-D5FC-FC8A698018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  <a:endParaRPr lang="el-GR" dirty="0"/>
          </a:p>
        </p:txBody>
      </p:sp>
      <p:grpSp>
        <p:nvGrpSpPr>
          <p:cNvPr id="29" name="Ομάδα 28">
            <a:extLst>
              <a:ext uri="{FF2B5EF4-FFF2-40B4-BE49-F238E27FC236}">
                <a16:creationId xmlns:a16="http://schemas.microsoft.com/office/drawing/2014/main" id="{EE5E62AA-D0BB-EDE6-11FE-997FBD98131E}"/>
              </a:ext>
            </a:extLst>
          </p:cNvPr>
          <p:cNvGrpSpPr/>
          <p:nvPr/>
        </p:nvGrpSpPr>
        <p:grpSpPr>
          <a:xfrm>
            <a:off x="838200" y="1898776"/>
            <a:ext cx="3375654" cy="1907476"/>
            <a:chOff x="1908048" y="2674620"/>
            <a:chExt cx="2670048" cy="1508760"/>
          </a:xfrm>
        </p:grpSpPr>
        <p:sp>
          <p:nvSpPr>
            <p:cNvPr id="5" name="Shape 2">
              <a:extLst>
                <a:ext uri="{FF2B5EF4-FFF2-40B4-BE49-F238E27FC236}">
                  <a16:creationId xmlns:a16="http://schemas.microsoft.com/office/drawing/2014/main" id="{BDA0891C-D830-28F2-3F4F-07E183F0EB21}"/>
                </a:ext>
              </a:extLst>
            </p:cNvPr>
            <p:cNvSpPr/>
            <p:nvPr/>
          </p:nvSpPr>
          <p:spPr>
            <a:xfrm>
              <a:off x="1908048" y="267462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 dirty="0"/>
            </a:p>
          </p:txBody>
        </p:sp>
        <p:pic>
          <p:nvPicPr>
            <p:cNvPr id="6" name="Image 0" descr="preencoded.png">
              <a:extLst>
                <a:ext uri="{FF2B5EF4-FFF2-40B4-BE49-F238E27FC236}">
                  <a16:creationId xmlns:a16="http://schemas.microsoft.com/office/drawing/2014/main" id="{A2A59C8E-0474-395D-B1D0-AAFC302FE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72640" y="2839212"/>
              <a:ext cx="347472" cy="347472"/>
            </a:xfrm>
            <a:prstGeom prst="rect">
              <a:avLst/>
            </a:prstGeom>
          </p:spPr>
        </p:pic>
        <p:sp>
          <p:nvSpPr>
            <p:cNvPr id="7" name="Text 3">
              <a:extLst>
                <a:ext uri="{FF2B5EF4-FFF2-40B4-BE49-F238E27FC236}">
                  <a16:creationId xmlns:a16="http://schemas.microsoft.com/office/drawing/2014/main" id="{81B5D49E-4B19-80C3-D5BE-F1E12D6B337A}"/>
                </a:ext>
              </a:extLst>
            </p:cNvPr>
            <p:cNvSpPr/>
            <p:nvPr/>
          </p:nvSpPr>
          <p:spPr>
            <a:xfrm>
              <a:off x="2072640" y="325983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Pseudonymized by default</a:t>
              </a:r>
              <a:endParaRPr lang="en-US" dirty="0"/>
            </a:p>
          </p:txBody>
        </p:sp>
        <p:sp>
          <p:nvSpPr>
            <p:cNvPr id="8" name="Text 4">
              <a:extLst>
                <a:ext uri="{FF2B5EF4-FFF2-40B4-BE49-F238E27FC236}">
                  <a16:creationId xmlns:a16="http://schemas.microsoft.com/office/drawing/2014/main" id="{4E8CBEED-FA26-25BE-9076-A90DD4CE275F}"/>
                </a:ext>
              </a:extLst>
            </p:cNvPr>
            <p:cNvSpPr/>
            <p:nvPr/>
          </p:nvSpPr>
          <p:spPr>
            <a:xfrm>
              <a:off x="2072640" y="360730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Public dashboard &amp; API show only pseudonymized nicknames and UUIDs.</a:t>
              </a:r>
              <a:endParaRPr lang="en-US" sz="1400" dirty="0"/>
            </a:p>
          </p:txBody>
        </p:sp>
      </p:grpSp>
      <p:grpSp>
        <p:nvGrpSpPr>
          <p:cNvPr id="30" name="Ομάδα 29">
            <a:extLst>
              <a:ext uri="{FF2B5EF4-FFF2-40B4-BE49-F238E27FC236}">
                <a16:creationId xmlns:a16="http://schemas.microsoft.com/office/drawing/2014/main" id="{BB7933B2-E1DB-A38F-8768-A1866E6C9B86}"/>
              </a:ext>
            </a:extLst>
          </p:cNvPr>
          <p:cNvGrpSpPr/>
          <p:nvPr/>
        </p:nvGrpSpPr>
        <p:grpSpPr>
          <a:xfrm>
            <a:off x="4408173" y="4024088"/>
            <a:ext cx="3375654" cy="1907476"/>
            <a:chOff x="4760976" y="2674620"/>
            <a:chExt cx="2670048" cy="1508760"/>
          </a:xfrm>
        </p:grpSpPr>
        <p:sp>
          <p:nvSpPr>
            <p:cNvPr id="9" name="Shape 5">
              <a:extLst>
                <a:ext uri="{FF2B5EF4-FFF2-40B4-BE49-F238E27FC236}">
                  <a16:creationId xmlns:a16="http://schemas.microsoft.com/office/drawing/2014/main" id="{63EA0266-F467-1247-1955-96726DAC38CE}"/>
                </a:ext>
              </a:extLst>
            </p:cNvPr>
            <p:cNvSpPr/>
            <p:nvPr/>
          </p:nvSpPr>
          <p:spPr>
            <a:xfrm>
              <a:off x="4760976" y="267462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/>
            </a:p>
          </p:txBody>
        </p:sp>
        <p:pic>
          <p:nvPicPr>
            <p:cNvPr id="10" name="Image 1" descr="preencoded.png">
              <a:extLst>
                <a:ext uri="{FF2B5EF4-FFF2-40B4-BE49-F238E27FC236}">
                  <a16:creationId xmlns:a16="http://schemas.microsoft.com/office/drawing/2014/main" id="{837C8A93-9B43-1C9B-B34B-60A0533333B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25568" y="2839212"/>
              <a:ext cx="347472" cy="347472"/>
            </a:xfrm>
            <a:prstGeom prst="rect">
              <a:avLst/>
            </a:prstGeom>
          </p:spPr>
        </p:pic>
        <p:sp>
          <p:nvSpPr>
            <p:cNvPr id="11" name="Text 6">
              <a:extLst>
                <a:ext uri="{FF2B5EF4-FFF2-40B4-BE49-F238E27FC236}">
                  <a16:creationId xmlns:a16="http://schemas.microsoft.com/office/drawing/2014/main" id="{90CF0F6C-9195-6EF0-027D-FE84A1913ED8}"/>
                </a:ext>
              </a:extLst>
            </p:cNvPr>
            <p:cNvSpPr/>
            <p:nvPr/>
          </p:nvSpPr>
          <p:spPr>
            <a:xfrm>
              <a:off x="4925568" y="325983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Face verification</a:t>
              </a:r>
              <a:endParaRPr lang="en-US" dirty="0"/>
            </a:p>
          </p:txBody>
        </p:sp>
        <p:sp>
          <p:nvSpPr>
            <p:cNvPr id="12" name="Text 7">
              <a:extLst>
                <a:ext uri="{FF2B5EF4-FFF2-40B4-BE49-F238E27FC236}">
                  <a16:creationId xmlns:a16="http://schemas.microsoft.com/office/drawing/2014/main" id="{C7B20C4F-3ABD-D383-7519-C2877FE18C0B}"/>
                </a:ext>
              </a:extLst>
            </p:cNvPr>
            <p:cNvSpPr/>
            <p:nvPr/>
          </p:nvSpPr>
          <p:spPr>
            <a:xfrm>
              <a:off x="4925568" y="360730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Matches live camera frame against stored user embeddings.</a:t>
              </a:r>
              <a:endParaRPr lang="en-US" sz="1400" dirty="0"/>
            </a:p>
          </p:txBody>
        </p:sp>
      </p:grpSp>
      <p:grpSp>
        <p:nvGrpSpPr>
          <p:cNvPr id="31" name="Ομάδα 30">
            <a:extLst>
              <a:ext uri="{FF2B5EF4-FFF2-40B4-BE49-F238E27FC236}">
                <a16:creationId xmlns:a16="http://schemas.microsoft.com/office/drawing/2014/main" id="{F8D527C2-F418-8D57-0CFA-B02C4BB6CAD0}"/>
              </a:ext>
            </a:extLst>
          </p:cNvPr>
          <p:cNvGrpSpPr/>
          <p:nvPr/>
        </p:nvGrpSpPr>
        <p:grpSpPr>
          <a:xfrm>
            <a:off x="4421942" y="1904556"/>
            <a:ext cx="3375654" cy="1907476"/>
            <a:chOff x="7613904" y="2674620"/>
            <a:chExt cx="2670048" cy="1508760"/>
          </a:xfrm>
        </p:grpSpPr>
        <p:sp>
          <p:nvSpPr>
            <p:cNvPr id="13" name="Shape 8">
              <a:extLst>
                <a:ext uri="{FF2B5EF4-FFF2-40B4-BE49-F238E27FC236}">
                  <a16:creationId xmlns:a16="http://schemas.microsoft.com/office/drawing/2014/main" id="{75ED7D63-68DE-C91F-066D-41B50A7DAD40}"/>
                </a:ext>
              </a:extLst>
            </p:cNvPr>
            <p:cNvSpPr/>
            <p:nvPr/>
          </p:nvSpPr>
          <p:spPr>
            <a:xfrm>
              <a:off x="7613904" y="267462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 dirty="0"/>
            </a:p>
          </p:txBody>
        </p:sp>
        <p:pic>
          <p:nvPicPr>
            <p:cNvPr id="14" name="Image 2" descr="preencoded.png">
              <a:extLst>
                <a:ext uri="{FF2B5EF4-FFF2-40B4-BE49-F238E27FC236}">
                  <a16:creationId xmlns:a16="http://schemas.microsoft.com/office/drawing/2014/main" id="{D1113158-73BE-08B6-3FC2-23BDAB264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78496" y="2839212"/>
              <a:ext cx="347472" cy="347472"/>
            </a:xfrm>
            <a:prstGeom prst="rect">
              <a:avLst/>
            </a:prstGeom>
          </p:spPr>
        </p:pic>
        <p:sp>
          <p:nvSpPr>
            <p:cNvPr id="15" name="Text 9">
              <a:extLst>
                <a:ext uri="{FF2B5EF4-FFF2-40B4-BE49-F238E27FC236}">
                  <a16:creationId xmlns:a16="http://schemas.microsoft.com/office/drawing/2014/main" id="{F04DFB04-A818-E2AD-5C74-A6A18B420AAB}"/>
                </a:ext>
              </a:extLst>
            </p:cNvPr>
            <p:cNvSpPr/>
            <p:nvPr/>
          </p:nvSpPr>
          <p:spPr>
            <a:xfrm>
              <a:off x="7778496" y="325983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Two dashboards</a:t>
              </a:r>
              <a:endParaRPr lang="en-US" dirty="0"/>
            </a:p>
          </p:txBody>
        </p:sp>
        <p:sp>
          <p:nvSpPr>
            <p:cNvPr id="16" name="Text 10">
              <a:extLst>
                <a:ext uri="{FF2B5EF4-FFF2-40B4-BE49-F238E27FC236}">
                  <a16:creationId xmlns:a16="http://schemas.microsoft.com/office/drawing/2014/main" id="{89D2B498-5030-A306-0DF3-CC0914500ADB}"/>
                </a:ext>
              </a:extLst>
            </p:cNvPr>
            <p:cNvSpPr/>
            <p:nvPr/>
          </p:nvSpPr>
          <p:spPr>
            <a:xfrm>
              <a:off x="7778496" y="360730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Node-RED public view + AdminJS private panel.</a:t>
              </a:r>
              <a:endParaRPr lang="en-US" sz="1400" dirty="0"/>
            </a:p>
          </p:txBody>
        </p:sp>
      </p:grpSp>
      <p:grpSp>
        <p:nvGrpSpPr>
          <p:cNvPr id="33" name="Ομάδα 32">
            <a:extLst>
              <a:ext uri="{FF2B5EF4-FFF2-40B4-BE49-F238E27FC236}">
                <a16:creationId xmlns:a16="http://schemas.microsoft.com/office/drawing/2014/main" id="{C22729FB-7ED9-4AFA-1D41-5BCCDA4175E4}"/>
              </a:ext>
            </a:extLst>
          </p:cNvPr>
          <p:cNvGrpSpPr/>
          <p:nvPr/>
        </p:nvGrpSpPr>
        <p:grpSpPr>
          <a:xfrm>
            <a:off x="838199" y="4018308"/>
            <a:ext cx="3375654" cy="1907476"/>
            <a:chOff x="4760976" y="4366260"/>
            <a:chExt cx="2670048" cy="1508760"/>
          </a:xfrm>
        </p:grpSpPr>
        <p:sp>
          <p:nvSpPr>
            <p:cNvPr id="21" name="Shape 14">
              <a:extLst>
                <a:ext uri="{FF2B5EF4-FFF2-40B4-BE49-F238E27FC236}">
                  <a16:creationId xmlns:a16="http://schemas.microsoft.com/office/drawing/2014/main" id="{0BB07146-90FA-9E56-8FBD-EFFE4B9C5B3D}"/>
                </a:ext>
              </a:extLst>
            </p:cNvPr>
            <p:cNvSpPr/>
            <p:nvPr/>
          </p:nvSpPr>
          <p:spPr>
            <a:xfrm>
              <a:off x="4760976" y="436626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/>
            </a:p>
          </p:txBody>
        </p:sp>
        <p:pic>
          <p:nvPicPr>
            <p:cNvPr id="22" name="Image 4" descr="preencoded.png">
              <a:extLst>
                <a:ext uri="{FF2B5EF4-FFF2-40B4-BE49-F238E27FC236}">
                  <a16:creationId xmlns:a16="http://schemas.microsoft.com/office/drawing/2014/main" id="{97F3A43D-5A9E-1BB8-A85D-2F1CD7DF98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925568" y="4530852"/>
              <a:ext cx="347472" cy="347472"/>
            </a:xfrm>
            <a:prstGeom prst="rect">
              <a:avLst/>
            </a:prstGeom>
          </p:spPr>
        </p:pic>
        <p:sp>
          <p:nvSpPr>
            <p:cNvPr id="23" name="Text 15">
              <a:extLst>
                <a:ext uri="{FF2B5EF4-FFF2-40B4-BE49-F238E27FC236}">
                  <a16:creationId xmlns:a16="http://schemas.microsoft.com/office/drawing/2014/main" id="{BCE26B53-4048-7E90-9B57-D211CC4DAA14}"/>
                </a:ext>
              </a:extLst>
            </p:cNvPr>
            <p:cNvSpPr/>
            <p:nvPr/>
          </p:nvSpPr>
          <p:spPr>
            <a:xfrm>
              <a:off x="4925568" y="495147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GDPR-aware architecture</a:t>
              </a:r>
              <a:endParaRPr lang="en-US" dirty="0"/>
            </a:p>
          </p:txBody>
        </p:sp>
        <p:sp>
          <p:nvSpPr>
            <p:cNvPr id="24" name="Text 16">
              <a:extLst>
                <a:ext uri="{FF2B5EF4-FFF2-40B4-BE49-F238E27FC236}">
                  <a16:creationId xmlns:a16="http://schemas.microsoft.com/office/drawing/2014/main" id="{55F18ED4-9A1E-31C2-945D-B49523918CF0}"/>
                </a:ext>
              </a:extLst>
            </p:cNvPr>
            <p:cNvSpPr/>
            <p:nvPr/>
          </p:nvSpPr>
          <p:spPr>
            <a:xfrm>
              <a:off x="4925568" y="529894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Face embeddings and user records live in SQLite only. Redis, MQTT, and the public API never expose real data.</a:t>
              </a:r>
              <a:endParaRPr lang="en-US" sz="1400" dirty="0"/>
            </a:p>
          </p:txBody>
        </p:sp>
      </p:grpSp>
      <p:grpSp>
        <p:nvGrpSpPr>
          <p:cNvPr id="34" name="Ομάδα 33">
            <a:extLst>
              <a:ext uri="{FF2B5EF4-FFF2-40B4-BE49-F238E27FC236}">
                <a16:creationId xmlns:a16="http://schemas.microsoft.com/office/drawing/2014/main" id="{60A3451B-17C4-334A-6271-28566F5E2D27}"/>
              </a:ext>
            </a:extLst>
          </p:cNvPr>
          <p:cNvGrpSpPr/>
          <p:nvPr/>
        </p:nvGrpSpPr>
        <p:grpSpPr>
          <a:xfrm>
            <a:off x="7978145" y="1898776"/>
            <a:ext cx="3375654" cy="1907476"/>
            <a:chOff x="1908048" y="4366260"/>
            <a:chExt cx="2670048" cy="1508760"/>
          </a:xfrm>
        </p:grpSpPr>
        <p:sp>
          <p:nvSpPr>
            <p:cNvPr id="17" name="Shape 11">
              <a:extLst>
                <a:ext uri="{FF2B5EF4-FFF2-40B4-BE49-F238E27FC236}">
                  <a16:creationId xmlns:a16="http://schemas.microsoft.com/office/drawing/2014/main" id="{FCFEEFCA-F3BA-2FF0-274A-500918230818}"/>
                </a:ext>
              </a:extLst>
            </p:cNvPr>
            <p:cNvSpPr/>
            <p:nvPr/>
          </p:nvSpPr>
          <p:spPr>
            <a:xfrm>
              <a:off x="1908048" y="436626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/>
            </a:p>
          </p:txBody>
        </p:sp>
        <p:pic>
          <p:nvPicPr>
            <p:cNvPr id="18" name="Image 3" descr="preencoded.png">
              <a:extLst>
                <a:ext uri="{FF2B5EF4-FFF2-40B4-BE49-F238E27FC236}">
                  <a16:creationId xmlns:a16="http://schemas.microsoft.com/office/drawing/2014/main" id="{E034B127-078E-9A81-2FB6-00361D8E05A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072640" y="4530852"/>
              <a:ext cx="347472" cy="347472"/>
            </a:xfrm>
            <a:prstGeom prst="rect">
              <a:avLst/>
            </a:prstGeom>
          </p:spPr>
        </p:pic>
        <p:sp>
          <p:nvSpPr>
            <p:cNvPr id="19" name="Text 12">
              <a:extLst>
                <a:ext uri="{FF2B5EF4-FFF2-40B4-BE49-F238E27FC236}">
                  <a16:creationId xmlns:a16="http://schemas.microsoft.com/office/drawing/2014/main" id="{F71EF950-614D-874C-39A1-54F4C7A49CB9}"/>
                </a:ext>
              </a:extLst>
            </p:cNvPr>
            <p:cNvSpPr/>
            <p:nvPr/>
          </p:nvSpPr>
          <p:spPr>
            <a:xfrm>
              <a:off x="2072640" y="495147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Hysteresis room transitions</a:t>
              </a:r>
              <a:endParaRPr lang="en-US" dirty="0"/>
            </a:p>
          </p:txBody>
        </p:sp>
        <p:sp>
          <p:nvSpPr>
            <p:cNvPr id="20" name="Text 13">
              <a:extLst>
                <a:ext uri="{FF2B5EF4-FFF2-40B4-BE49-F238E27FC236}">
                  <a16:creationId xmlns:a16="http://schemas.microsoft.com/office/drawing/2014/main" id="{5145EAED-1835-07C5-B655-6F0439C573B3}"/>
                </a:ext>
              </a:extLst>
            </p:cNvPr>
            <p:cNvSpPr/>
            <p:nvPr/>
          </p:nvSpPr>
          <p:spPr>
            <a:xfrm>
              <a:off x="2072640" y="529894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Signal strength, debounce, and minimum sample confirmation; no flickering between rooms.</a:t>
              </a:r>
              <a:endParaRPr lang="en-US" sz="1400" dirty="0"/>
            </a:p>
          </p:txBody>
        </p:sp>
      </p:grpSp>
      <p:grpSp>
        <p:nvGrpSpPr>
          <p:cNvPr id="32" name="Ομάδα 31">
            <a:extLst>
              <a:ext uri="{FF2B5EF4-FFF2-40B4-BE49-F238E27FC236}">
                <a16:creationId xmlns:a16="http://schemas.microsoft.com/office/drawing/2014/main" id="{52E74B4D-B686-02B8-E728-05567A51B657}"/>
              </a:ext>
            </a:extLst>
          </p:cNvPr>
          <p:cNvGrpSpPr/>
          <p:nvPr/>
        </p:nvGrpSpPr>
        <p:grpSpPr>
          <a:xfrm>
            <a:off x="7978146" y="4014340"/>
            <a:ext cx="3375654" cy="1907476"/>
            <a:chOff x="7613904" y="4366260"/>
            <a:chExt cx="2670048" cy="1508760"/>
          </a:xfrm>
        </p:grpSpPr>
        <p:sp>
          <p:nvSpPr>
            <p:cNvPr id="25" name="Shape 17">
              <a:extLst>
                <a:ext uri="{FF2B5EF4-FFF2-40B4-BE49-F238E27FC236}">
                  <a16:creationId xmlns:a16="http://schemas.microsoft.com/office/drawing/2014/main" id="{954636C5-B9AF-2FE1-B6FA-C52ACC85C68D}"/>
                </a:ext>
              </a:extLst>
            </p:cNvPr>
            <p:cNvSpPr/>
            <p:nvPr/>
          </p:nvSpPr>
          <p:spPr>
            <a:xfrm>
              <a:off x="7613904" y="4366260"/>
              <a:ext cx="2670048" cy="1508760"/>
            </a:xfrm>
            <a:prstGeom prst="roundRect">
              <a:avLst>
                <a:gd name="adj" fmla="val 6061"/>
              </a:avLst>
            </a:prstGeom>
            <a:noFill/>
            <a:ln w="12700">
              <a:solidFill>
                <a:schemeClr val="tx1"/>
              </a:solidFill>
              <a:prstDash val="solid"/>
            </a:ln>
            <a:effectLst>
              <a:outerShdw blurRad="101600" dist="38100" dir="2700000" algn="bl" rotWithShape="0">
                <a:srgbClr val="000000">
                  <a:alpha val="18000"/>
                </a:srgbClr>
              </a:outerShdw>
            </a:effectLst>
          </p:spPr>
          <p:txBody>
            <a:bodyPr/>
            <a:lstStyle/>
            <a:p>
              <a:endParaRPr lang="el-GR" sz="2800" dirty="0"/>
            </a:p>
          </p:txBody>
        </p:sp>
        <p:pic>
          <p:nvPicPr>
            <p:cNvPr id="26" name="Image 5" descr="preencoded.png">
              <a:extLst>
                <a:ext uri="{FF2B5EF4-FFF2-40B4-BE49-F238E27FC236}">
                  <a16:creationId xmlns:a16="http://schemas.microsoft.com/office/drawing/2014/main" id="{61EA3CBF-926A-E7E2-EC7B-92F6B226C18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778496" y="4530852"/>
              <a:ext cx="347472" cy="347472"/>
            </a:xfrm>
            <a:prstGeom prst="rect">
              <a:avLst/>
            </a:prstGeom>
          </p:spPr>
        </p:pic>
        <p:sp>
          <p:nvSpPr>
            <p:cNvPr id="27" name="Text 18">
              <a:extLst>
                <a:ext uri="{FF2B5EF4-FFF2-40B4-BE49-F238E27FC236}">
                  <a16:creationId xmlns:a16="http://schemas.microsoft.com/office/drawing/2014/main" id="{84D3E193-65EB-2E70-2AB9-192B04A08EFE}"/>
                </a:ext>
              </a:extLst>
            </p:cNvPr>
            <p:cNvSpPr/>
            <p:nvPr/>
          </p:nvSpPr>
          <p:spPr>
            <a:xfrm>
              <a:off x="7778496" y="4951476"/>
              <a:ext cx="2340864" cy="347472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 algn="l">
                <a:buNone/>
              </a:pPr>
              <a:r>
                <a:rPr lang="en-US" b="1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InfluxDB event logging</a:t>
              </a:r>
              <a:endParaRPr lang="en-US" dirty="0"/>
            </a:p>
          </p:txBody>
        </p:sp>
        <p:sp>
          <p:nvSpPr>
            <p:cNvPr id="28" name="Text 19">
              <a:extLst>
                <a:ext uri="{FF2B5EF4-FFF2-40B4-BE49-F238E27FC236}">
                  <a16:creationId xmlns:a16="http://schemas.microsoft.com/office/drawing/2014/main" id="{934C7F54-4706-3381-40B8-5FA1E4149F6A}"/>
                </a:ext>
              </a:extLst>
            </p:cNvPr>
            <p:cNvSpPr/>
            <p:nvPr/>
          </p:nvSpPr>
          <p:spPr>
            <a:xfrm>
              <a:off x="7778496" y="5298948"/>
              <a:ext cx="2340864" cy="512064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ctr"/>
            <a:lstStyle/>
            <a:p>
              <a:pPr marL="0" indent="0">
                <a:buNone/>
              </a:pPr>
              <a:r>
                <a:rPr lang="en-US" sz="1400" dirty="0">
                  <a:latin typeface="Calibri" pitchFamily="34" charset="0"/>
                  <a:ea typeface="Calibri" pitchFamily="34" charset="-122"/>
                  <a:cs typeface="Calibri" pitchFamily="34" charset="-120"/>
                </a:rPr>
                <a:t>Room enter/leave events logged to InfluxDB for post-analysis.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4410872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3EE24D-521B-2941-151D-4689A89C1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9243B05-98FC-B68E-70DD-3D19247EB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See your location LIVE!</a:t>
            </a:r>
            <a:endParaRPr lang="el-GR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89A98293-C6C8-720D-93A0-E1CDA9D0062A}"/>
              </a:ext>
            </a:extLst>
          </p:cNvPr>
          <p:cNvSpPr/>
          <p:nvPr/>
        </p:nvSpPr>
        <p:spPr>
          <a:xfrm>
            <a:off x="838200" y="2302384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16" name="Text 5">
            <a:extLst>
              <a:ext uri="{FF2B5EF4-FFF2-40B4-BE49-F238E27FC236}">
                <a16:creationId xmlns:a16="http://schemas.microsoft.com/office/drawing/2014/main" id="{130773B1-6ECE-F800-C25D-1B6E3002BD2B}"/>
              </a:ext>
            </a:extLst>
          </p:cNvPr>
          <p:cNvSpPr/>
          <p:nvPr/>
        </p:nvSpPr>
        <p:spPr>
          <a:xfrm>
            <a:off x="838200" y="2302384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B8C6FD52-173E-E7AA-905A-112A986C9B17}"/>
              </a:ext>
            </a:extLst>
          </p:cNvPr>
          <p:cNvSpPr/>
          <p:nvPr/>
        </p:nvSpPr>
        <p:spPr>
          <a:xfrm>
            <a:off x="1249680" y="2238376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Pick up a BLE tag and enter the room</a:t>
            </a:r>
            <a:endParaRPr lang="en-US" dirty="0"/>
          </a:p>
        </p:txBody>
      </p:sp>
      <p:sp>
        <p:nvSpPr>
          <p:cNvPr id="18" name="Shape 7">
            <a:extLst>
              <a:ext uri="{FF2B5EF4-FFF2-40B4-BE49-F238E27FC236}">
                <a16:creationId xmlns:a16="http://schemas.microsoft.com/office/drawing/2014/main" id="{CF301FDD-ED4C-0736-9243-E42CA2A06A5F}"/>
              </a:ext>
            </a:extLst>
          </p:cNvPr>
          <p:cNvSpPr/>
          <p:nvPr/>
        </p:nvSpPr>
        <p:spPr>
          <a:xfrm>
            <a:off x="838200" y="2832736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19" name="Text 8">
            <a:extLst>
              <a:ext uri="{FF2B5EF4-FFF2-40B4-BE49-F238E27FC236}">
                <a16:creationId xmlns:a16="http://schemas.microsoft.com/office/drawing/2014/main" id="{127CCB7C-7E3F-2BF7-5239-37951D3A8367}"/>
              </a:ext>
            </a:extLst>
          </p:cNvPr>
          <p:cNvSpPr/>
          <p:nvPr/>
        </p:nvSpPr>
        <p:spPr>
          <a:xfrm>
            <a:off x="838200" y="283273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FD8EBE2A-3C78-9F6C-981D-F8432071DF80}"/>
              </a:ext>
            </a:extLst>
          </p:cNvPr>
          <p:cNvSpPr/>
          <p:nvPr/>
        </p:nvSpPr>
        <p:spPr>
          <a:xfrm>
            <a:off x="1249680" y="2768728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Watch yourself appear on the dashboard pseudonymized</a:t>
            </a:r>
            <a:endParaRPr lang="en-US" dirty="0"/>
          </a:p>
        </p:txBody>
      </p:sp>
      <p:sp>
        <p:nvSpPr>
          <p:cNvPr id="21" name="Shape 10">
            <a:extLst>
              <a:ext uri="{FF2B5EF4-FFF2-40B4-BE49-F238E27FC236}">
                <a16:creationId xmlns:a16="http://schemas.microsoft.com/office/drawing/2014/main" id="{FAEF059A-3C17-A066-7CF6-3D16028192F2}"/>
              </a:ext>
            </a:extLst>
          </p:cNvPr>
          <p:cNvSpPr/>
          <p:nvPr/>
        </p:nvSpPr>
        <p:spPr>
          <a:xfrm>
            <a:off x="838200" y="3363088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22" name="Text 11">
            <a:extLst>
              <a:ext uri="{FF2B5EF4-FFF2-40B4-BE49-F238E27FC236}">
                <a16:creationId xmlns:a16="http://schemas.microsoft.com/office/drawing/2014/main" id="{4AF3271F-E2BF-672F-69EB-97B3C6C81C6E}"/>
              </a:ext>
            </a:extLst>
          </p:cNvPr>
          <p:cNvSpPr/>
          <p:nvPr/>
        </p:nvSpPr>
        <p:spPr>
          <a:xfrm>
            <a:off x="838200" y="336308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24" name="Shape 13">
            <a:extLst>
              <a:ext uri="{FF2B5EF4-FFF2-40B4-BE49-F238E27FC236}">
                <a16:creationId xmlns:a16="http://schemas.microsoft.com/office/drawing/2014/main" id="{2E06B942-3AE7-31B4-FE54-AE0821C861FD}"/>
              </a:ext>
            </a:extLst>
          </p:cNvPr>
          <p:cNvSpPr/>
          <p:nvPr/>
        </p:nvSpPr>
        <p:spPr>
          <a:xfrm>
            <a:off x="838200" y="3893440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25" name="Text 14">
            <a:extLst>
              <a:ext uri="{FF2B5EF4-FFF2-40B4-BE49-F238E27FC236}">
                <a16:creationId xmlns:a16="http://schemas.microsoft.com/office/drawing/2014/main" id="{E78786BE-C2D8-289A-42E9-882615076FD5}"/>
              </a:ext>
            </a:extLst>
          </p:cNvPr>
          <p:cNvSpPr/>
          <p:nvPr/>
        </p:nvSpPr>
        <p:spPr>
          <a:xfrm>
            <a:off x="838200" y="389344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26" name="Text 15">
            <a:extLst>
              <a:ext uri="{FF2B5EF4-FFF2-40B4-BE49-F238E27FC236}">
                <a16:creationId xmlns:a16="http://schemas.microsoft.com/office/drawing/2014/main" id="{EC4CBD82-1D15-6DD7-3EE9-008438985E37}"/>
              </a:ext>
            </a:extLst>
          </p:cNvPr>
          <p:cNvSpPr/>
          <p:nvPr/>
        </p:nvSpPr>
        <p:spPr>
          <a:xfrm>
            <a:off x="1249680" y="3299080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Walk to another room and see your location update</a:t>
            </a:r>
            <a:endParaRPr lang="en-US" dirty="0"/>
          </a:p>
        </p:txBody>
      </p:sp>
      <p:sp>
        <p:nvSpPr>
          <p:cNvPr id="29" name="Text 18">
            <a:extLst>
              <a:ext uri="{FF2B5EF4-FFF2-40B4-BE49-F238E27FC236}">
                <a16:creationId xmlns:a16="http://schemas.microsoft.com/office/drawing/2014/main" id="{9A4F4119-4027-CF63-FE62-EEEF21E05F30}"/>
              </a:ext>
            </a:extLst>
          </p:cNvPr>
          <p:cNvSpPr/>
          <p:nvPr/>
        </p:nvSpPr>
        <p:spPr>
          <a:xfrm>
            <a:off x="1249680" y="3829432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Power off the tag and you disappear after a few seconds</a:t>
            </a:r>
            <a:endParaRPr lang="en-US" dirty="0"/>
          </a:p>
        </p:txBody>
      </p:sp>
      <p:pic>
        <p:nvPicPr>
          <p:cNvPr id="31" name="Γραφικό 30">
            <a:extLst>
              <a:ext uri="{FF2B5EF4-FFF2-40B4-BE49-F238E27FC236}">
                <a16:creationId xmlns:a16="http://schemas.microsoft.com/office/drawing/2014/main" id="{ED33B752-7AC9-4085-889C-ECB3E0ED984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071360" y="1415416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9758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73EB3-CB01-CF07-FF41-9F831FDE2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913CEB2-9178-3856-3225-178367933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verified LIVE!</a:t>
            </a:r>
            <a:endParaRPr lang="el-GR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91496459-F0DE-8258-B48A-177BC2E11953}"/>
              </a:ext>
            </a:extLst>
          </p:cNvPr>
          <p:cNvSpPr/>
          <p:nvPr/>
        </p:nvSpPr>
        <p:spPr>
          <a:xfrm>
            <a:off x="838200" y="2302384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16" name="Text 5">
            <a:extLst>
              <a:ext uri="{FF2B5EF4-FFF2-40B4-BE49-F238E27FC236}">
                <a16:creationId xmlns:a16="http://schemas.microsoft.com/office/drawing/2014/main" id="{AF679188-C92C-7ACB-EB7F-1209E1519D41}"/>
              </a:ext>
            </a:extLst>
          </p:cNvPr>
          <p:cNvSpPr/>
          <p:nvPr/>
        </p:nvSpPr>
        <p:spPr>
          <a:xfrm>
            <a:off x="838200" y="2302384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000" dirty="0"/>
          </a:p>
        </p:txBody>
      </p:sp>
      <p:sp>
        <p:nvSpPr>
          <p:cNvPr id="17" name="Text 6">
            <a:extLst>
              <a:ext uri="{FF2B5EF4-FFF2-40B4-BE49-F238E27FC236}">
                <a16:creationId xmlns:a16="http://schemas.microsoft.com/office/drawing/2014/main" id="{CEB6A7C3-BDC8-8A43-1CAF-5631B0011EB9}"/>
              </a:ext>
            </a:extLst>
          </p:cNvPr>
          <p:cNvSpPr/>
          <p:nvPr/>
        </p:nvSpPr>
        <p:spPr>
          <a:xfrm>
            <a:off x="1249680" y="2238376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Take a picture of just your face</a:t>
            </a:r>
            <a:endParaRPr lang="en-US" dirty="0"/>
          </a:p>
        </p:txBody>
      </p:sp>
      <p:sp>
        <p:nvSpPr>
          <p:cNvPr id="18" name="Shape 7">
            <a:extLst>
              <a:ext uri="{FF2B5EF4-FFF2-40B4-BE49-F238E27FC236}">
                <a16:creationId xmlns:a16="http://schemas.microsoft.com/office/drawing/2014/main" id="{1A670A7A-A79B-7AC6-6FE5-284F2528A956}"/>
              </a:ext>
            </a:extLst>
          </p:cNvPr>
          <p:cNvSpPr/>
          <p:nvPr/>
        </p:nvSpPr>
        <p:spPr>
          <a:xfrm>
            <a:off x="838200" y="2832736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19" name="Text 8">
            <a:extLst>
              <a:ext uri="{FF2B5EF4-FFF2-40B4-BE49-F238E27FC236}">
                <a16:creationId xmlns:a16="http://schemas.microsoft.com/office/drawing/2014/main" id="{A1EF3E6D-CC38-C15B-6582-F542FED0875A}"/>
              </a:ext>
            </a:extLst>
          </p:cNvPr>
          <p:cNvSpPr/>
          <p:nvPr/>
        </p:nvSpPr>
        <p:spPr>
          <a:xfrm>
            <a:off x="838200" y="2832736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cs typeface="Calibri" pitchFamily="34" charset="-120"/>
              </a:rPr>
              <a:t>!</a:t>
            </a:r>
            <a:endParaRPr lang="en-US" sz="1000" b="1" dirty="0"/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4E562903-5FDA-663F-99C7-A13B597765C5}"/>
              </a:ext>
            </a:extLst>
          </p:cNvPr>
          <p:cNvSpPr/>
          <p:nvPr/>
        </p:nvSpPr>
        <p:spPr>
          <a:xfrm>
            <a:off x="1249680" y="2768728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Mirror</a:t>
            </a: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the image if using </a:t>
            </a:r>
            <a:r>
              <a:rPr lang="en-US" b="1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selfie</a:t>
            </a: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 camera</a:t>
            </a:r>
            <a:endParaRPr lang="en-US" dirty="0"/>
          </a:p>
        </p:txBody>
      </p:sp>
      <p:sp>
        <p:nvSpPr>
          <p:cNvPr id="21" name="Shape 10">
            <a:extLst>
              <a:ext uri="{FF2B5EF4-FFF2-40B4-BE49-F238E27FC236}">
                <a16:creationId xmlns:a16="http://schemas.microsoft.com/office/drawing/2014/main" id="{F9626ABD-0726-DAC5-EAEC-8FFAA06C4E16}"/>
              </a:ext>
            </a:extLst>
          </p:cNvPr>
          <p:cNvSpPr/>
          <p:nvPr/>
        </p:nvSpPr>
        <p:spPr>
          <a:xfrm>
            <a:off x="838200" y="3893440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22" name="Text 11">
            <a:extLst>
              <a:ext uri="{FF2B5EF4-FFF2-40B4-BE49-F238E27FC236}">
                <a16:creationId xmlns:a16="http://schemas.microsoft.com/office/drawing/2014/main" id="{30DB95A1-92F8-A272-1F10-8748056EF228}"/>
              </a:ext>
            </a:extLst>
          </p:cNvPr>
          <p:cNvSpPr/>
          <p:nvPr/>
        </p:nvSpPr>
        <p:spPr>
          <a:xfrm>
            <a:off x="838200" y="3893440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cs typeface="Calibri" pitchFamily="34" charset="-120"/>
              </a:rPr>
              <a:t>3</a:t>
            </a:r>
            <a:endParaRPr lang="en-US" sz="1000" dirty="0"/>
          </a:p>
        </p:txBody>
      </p:sp>
      <p:sp>
        <p:nvSpPr>
          <p:cNvPr id="23" name="Text 12">
            <a:extLst>
              <a:ext uri="{FF2B5EF4-FFF2-40B4-BE49-F238E27FC236}">
                <a16:creationId xmlns:a16="http://schemas.microsoft.com/office/drawing/2014/main" id="{E5428CE1-399B-3F89-09C8-14134002B19D}"/>
              </a:ext>
            </a:extLst>
          </p:cNvPr>
          <p:cNvSpPr/>
          <p:nvPr/>
        </p:nvSpPr>
        <p:spPr>
          <a:xfrm>
            <a:off x="1249680" y="3829432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Stand in front of the camera to get verified</a:t>
            </a:r>
            <a:endParaRPr lang="en-US" dirty="0"/>
          </a:p>
        </p:txBody>
      </p:sp>
      <p:sp>
        <p:nvSpPr>
          <p:cNvPr id="24" name="Shape 13">
            <a:extLst>
              <a:ext uri="{FF2B5EF4-FFF2-40B4-BE49-F238E27FC236}">
                <a16:creationId xmlns:a16="http://schemas.microsoft.com/office/drawing/2014/main" id="{3E99C359-B4C8-DC69-B204-6676A4CE2619}"/>
              </a:ext>
            </a:extLst>
          </p:cNvPr>
          <p:cNvSpPr/>
          <p:nvPr/>
        </p:nvSpPr>
        <p:spPr>
          <a:xfrm>
            <a:off x="838200" y="4423792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25" name="Text 14">
            <a:extLst>
              <a:ext uri="{FF2B5EF4-FFF2-40B4-BE49-F238E27FC236}">
                <a16:creationId xmlns:a16="http://schemas.microsoft.com/office/drawing/2014/main" id="{57DC4697-2EBD-46B5-2C5D-B718FF8AC732}"/>
              </a:ext>
            </a:extLst>
          </p:cNvPr>
          <p:cNvSpPr/>
          <p:nvPr/>
        </p:nvSpPr>
        <p:spPr>
          <a:xfrm>
            <a:off x="838200" y="4423792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000" dirty="0"/>
          </a:p>
        </p:txBody>
      </p:sp>
      <p:sp>
        <p:nvSpPr>
          <p:cNvPr id="26" name="Text 15">
            <a:extLst>
              <a:ext uri="{FF2B5EF4-FFF2-40B4-BE49-F238E27FC236}">
                <a16:creationId xmlns:a16="http://schemas.microsoft.com/office/drawing/2014/main" id="{C6AFD910-2908-8246-2F08-4E9929833861}"/>
              </a:ext>
            </a:extLst>
          </p:cNvPr>
          <p:cNvSpPr/>
          <p:nvPr/>
        </p:nvSpPr>
        <p:spPr>
          <a:xfrm>
            <a:off x="1249680" y="4359784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>
                <a:latin typeface="Calibri" pitchFamily="34" charset="0"/>
                <a:ea typeface="Calibri" pitchFamily="34" charset="-122"/>
                <a:cs typeface="Calibri" pitchFamily="34" charset="-120"/>
              </a:rPr>
              <a:t>Walking to another room will require new verification</a:t>
            </a:r>
            <a:endParaRPr lang="en-US" dirty="0"/>
          </a:p>
        </p:txBody>
      </p:sp>
      <p:pic>
        <p:nvPicPr>
          <p:cNvPr id="31" name="Γραφικό 30">
            <a:extLst>
              <a:ext uri="{FF2B5EF4-FFF2-40B4-BE49-F238E27FC236}">
                <a16:creationId xmlns:a16="http://schemas.microsoft.com/office/drawing/2014/main" id="{43C10C9C-06D7-4713-0F16-8B48FF56CEF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7071360" y="1415416"/>
            <a:ext cx="4572000" cy="4572000"/>
          </a:xfrm>
          <a:prstGeom prst="rect">
            <a:avLst/>
          </a:prstGeom>
        </p:spPr>
      </p:pic>
      <p:sp>
        <p:nvSpPr>
          <p:cNvPr id="3" name="Shape 10">
            <a:extLst>
              <a:ext uri="{FF2B5EF4-FFF2-40B4-BE49-F238E27FC236}">
                <a16:creationId xmlns:a16="http://schemas.microsoft.com/office/drawing/2014/main" id="{FA23D2B8-17BF-0E8D-A857-A7C587652CB1}"/>
              </a:ext>
            </a:extLst>
          </p:cNvPr>
          <p:cNvSpPr/>
          <p:nvPr/>
        </p:nvSpPr>
        <p:spPr>
          <a:xfrm>
            <a:off x="838200" y="3363088"/>
            <a:ext cx="274320" cy="274320"/>
          </a:xfrm>
          <a:prstGeom prst="ellipse">
            <a:avLst/>
          </a:prstGeom>
          <a:solidFill>
            <a:srgbClr val="00B4D8"/>
          </a:solidFill>
          <a:ln w="12700">
            <a:solidFill>
              <a:srgbClr val="00B4D8"/>
            </a:solidFill>
            <a:prstDash val="solid"/>
          </a:ln>
        </p:spPr>
        <p:txBody>
          <a:bodyPr/>
          <a:lstStyle/>
          <a:p>
            <a:endParaRPr lang="el-GR"/>
          </a:p>
        </p:txBody>
      </p:sp>
      <p:sp>
        <p:nvSpPr>
          <p:cNvPr id="4" name="Text 11">
            <a:extLst>
              <a:ext uri="{FF2B5EF4-FFF2-40B4-BE49-F238E27FC236}">
                <a16:creationId xmlns:a16="http://schemas.microsoft.com/office/drawing/2014/main" id="{9DEEDF2F-8051-FB43-164F-0BCEE92E58AD}"/>
              </a:ext>
            </a:extLst>
          </p:cNvPr>
          <p:cNvSpPr/>
          <p:nvPr/>
        </p:nvSpPr>
        <p:spPr>
          <a:xfrm>
            <a:off x="838200" y="3363088"/>
            <a:ext cx="274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000" b="1" dirty="0">
                <a:solidFill>
                  <a:srgbClr val="0D1B2A"/>
                </a:solidFill>
                <a:latin typeface="Calibri" pitchFamily="34" charset="0"/>
                <a:cs typeface="Calibri" pitchFamily="34" charset="-120"/>
              </a:rPr>
              <a:t>2</a:t>
            </a:r>
            <a:endParaRPr lang="en-US" sz="1000" dirty="0"/>
          </a:p>
        </p:txBody>
      </p:sp>
      <p:sp>
        <p:nvSpPr>
          <p:cNvPr id="5" name="Text 12">
            <a:extLst>
              <a:ext uri="{FF2B5EF4-FFF2-40B4-BE49-F238E27FC236}">
                <a16:creationId xmlns:a16="http://schemas.microsoft.com/office/drawing/2014/main" id="{542E4B68-BA18-02DD-588C-A9B2C677A9F0}"/>
              </a:ext>
            </a:extLst>
          </p:cNvPr>
          <p:cNvSpPr/>
          <p:nvPr/>
        </p:nvSpPr>
        <p:spPr>
          <a:xfrm>
            <a:off x="1249680" y="3299080"/>
            <a:ext cx="56845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dirty="0"/>
              <a:t>Set the image to your user account</a:t>
            </a:r>
          </a:p>
        </p:txBody>
      </p:sp>
    </p:spTree>
    <p:extLst>
      <p:ext uri="{BB962C8B-B14F-4D97-AF65-F5344CB8AC3E}">
        <p14:creationId xmlns:p14="http://schemas.microsoft.com/office/powerpoint/2010/main" val="2984230466"/>
      </p:ext>
    </p:extLst>
  </p:cSld>
  <p:clrMapOvr>
    <a:masterClrMapping/>
  </p:clrMapOvr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</TotalTime>
  <Words>750</Words>
  <Application>Microsoft Office PowerPoint</Application>
  <PresentationFormat>Ευρεία οθόνη</PresentationFormat>
  <Paragraphs>118</Paragraphs>
  <Slides>8</Slides>
  <Notes>7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4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Θέμα του Office</vt:lpstr>
      <vt:lpstr>Internet of Things Smart Office Presence</vt:lpstr>
      <vt:lpstr>Problem</vt:lpstr>
      <vt:lpstr>Architecture</vt:lpstr>
      <vt:lpstr>Παρουσίαση του PowerPoint</vt:lpstr>
      <vt:lpstr>Παρουσίαση του PowerPoint</vt:lpstr>
      <vt:lpstr>Features</vt:lpstr>
      <vt:lpstr>See your location LIVE!</vt:lpstr>
      <vt:lpstr>Get verified LIVE!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DRAKONTIDIS KONSTANTINOS</dc:creator>
  <cp:lastModifiedBy>DRAKONTIDIS KONSTANTINOS</cp:lastModifiedBy>
  <cp:revision>1</cp:revision>
  <dcterms:created xsi:type="dcterms:W3CDTF">2026-06-25T13:13:13Z</dcterms:created>
  <dcterms:modified xsi:type="dcterms:W3CDTF">2026-06-26T06:55:30Z</dcterms:modified>
</cp:coreProperties>
</file>